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269" r:id="rId11"/>
    <p:sldId id="284" r:id="rId12"/>
    <p:sldId id="281" r:id="rId13"/>
    <p:sldId id="283" r:id="rId14"/>
    <p:sldId id="287" r:id="rId15"/>
    <p:sldId id="288" r:id="rId16"/>
    <p:sldId id="289" r:id="rId17"/>
    <p:sldId id="290" r:id="rId18"/>
    <p:sldId id="271" r:id="rId19"/>
    <p:sldId id="300" r:id="rId20"/>
    <p:sldId id="272" r:id="rId21"/>
    <p:sldId id="273" r:id="rId22"/>
    <p:sldId id="274" r:id="rId23"/>
    <p:sldId id="301" r:id="rId24"/>
    <p:sldId id="262" r:id="rId25"/>
    <p:sldId id="275" r:id="rId26"/>
    <p:sldId id="276" r:id="rId27"/>
    <p:sldId id="302" r:id="rId28"/>
    <p:sldId id="277" r:id="rId29"/>
    <p:sldId id="263" r:id="rId30"/>
    <p:sldId id="278" r:id="rId31"/>
    <p:sldId id="264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동영" initials="김" lastIdx="1" clrIdx="0">
    <p:extLst>
      <p:ext uri="{19B8F6BF-5375-455C-9EA6-DF929625EA0E}">
        <p15:presenceInfo xmlns:p15="http://schemas.microsoft.com/office/powerpoint/2012/main" userId="김동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38"/>
    <a:srgbClr val="E4D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outlineViewPr>
    <p:cViewPr>
      <p:scale>
        <a:sx n="33" d="100"/>
        <a:sy n="33" d="100"/>
      </p:scale>
      <p:origin x="0" y="-19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60995-00CA-2041-81A3-9F733E66D28A}" type="datetimeFigureOut">
              <a:rPr kumimoji="1" lang="ko-Kore-KR" altLang="en-US" smtClean="0"/>
              <a:t>04/05/2023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3D8CD-7935-8A49-8E51-00D1CF2D04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687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48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8444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723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D8CD-7935-8A49-8E51-00D1CF2D045F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916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7A034-5EAF-E1C7-DB60-943DCD5B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51F45-FF9E-9638-AFB5-D2D90926F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6E255-E193-59D7-F90B-A8B146D4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090C-F62C-C44B-B6CD-B4BA8E49B3D0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192A7-3368-561D-6E03-869B0AE7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519464-39F3-B305-4066-3E96951B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519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7B2D4-B67B-DF73-6961-F1659A26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A2EA7D-CAEF-44BD-8784-B75D7A5E1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E83969-37EC-A61F-E99D-09A685E4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CAFFB-8EF6-7743-BA12-363177D214BD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8B7C2-38C1-B138-DA7C-7A3094BAB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07A46-CCCD-4E98-9D87-DAC52C0C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536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7180EA-AFC6-F51C-2903-1528ECAC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EEA26-3893-B569-7DD0-2CFA70F5B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668DE-9361-EBC9-56E9-B8D3555B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465D-445B-D148-A305-867A5767A404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F7691-84DE-6C8C-4637-8DA91784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68CDD-92AB-C516-290E-6657F4B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89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88364-02E9-EA40-6036-624D3FCC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C01912-F8BB-8CAF-2779-0A1DB603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B1BF9-6AF7-342E-BCDC-325097A6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80BC-7DB2-1546-97F0-4F9955B18D7B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67401-4651-1738-B310-D1398E63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8D759-1015-AB3B-B49C-5082B90A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732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0E994-072A-354D-6E20-38B95AAF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FF9D2E-DE96-3B57-6B95-A3AF5369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0753E-294A-5DF6-9619-0B7F24D4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A662-90EF-614E-BB6D-36A881509E39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8BC36-1D44-5E96-3816-49ADDFF60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277A6-BB46-9D6B-CBD3-7680CEDE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98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4FBEC-E96C-A324-309B-F84E67F5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FA93A-D184-D0C8-69D9-BEFBAAAFB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BD893E-BE97-A67E-093E-0A62E0E33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28300-655A-2EDE-CB4B-548C30A4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44C8-D3B2-BD40-8A24-067D44808F12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857E80-98D0-2B2F-3E9C-09016C71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194CB8-8933-7C9D-EEF8-4AC1FE62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246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FECE5-7539-D8B0-7337-715AD724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367B8-EA71-2721-030E-7294F97C7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5E927B-63C4-E3F2-EF37-AFEAD654E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6197F-1D14-CF2A-40F3-CE4A239ED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59D1C2-E6CA-C73B-F3B4-08C6A9C41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063844-A134-8C45-F0AD-305383C8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7A58-F511-F147-BDDA-E20E71BA05BA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6F48E1-7D60-F3D9-679F-2C11B67B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3CAE33-295C-2EFA-C6B1-0AE15D0E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859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FB43C-59FE-16AF-3FB2-61A79D94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1E2E3D-C284-7AB4-2551-5959C2D8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9C25-9D6A-1141-9F0C-5C82F1E77803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82724E-16BE-C1CB-472D-269EBFB3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DA086E-C3FF-8319-9D6D-480DBE76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26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CA6751-5B0A-5C41-8101-E07906F1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D1BAC-DF3F-B04B-86D5-2B5847C9E6AD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86DCC2-EDE2-0045-EF81-71FF2AD5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13BC8-D71E-7CF5-7A38-EEBE0F4C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519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3C88A-3B42-B35C-62B8-4322836D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88422-C2B6-7F25-4621-34BECAF8D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626BF-B917-1E51-C4F7-F43B6927F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60B8FB-3804-F160-B953-EFCA48B5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ADAF-646F-C843-8264-D343F42CF992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DD120F-34A2-9509-0796-3378AC59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0DA426-3D92-4DBB-3BDB-20107B0E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714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3E380-24A8-8B71-69A4-D2E7CAA0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04AADE-FBAD-6AB7-FAF4-51DC2AB91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6BDA1F-9C0B-CA7B-62A9-667FB07A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821042-0FAB-9BAB-CABF-F6FF8DC3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FDCE-402C-8C49-8913-0E420DC67A55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36401A-577B-A652-FFF1-A79078D4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74766-EB6F-5FDC-DF2F-0E3072BA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35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1E66D1-73D5-B2E5-A3E9-C3399255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A38F0-F7B7-ABC8-19AA-37E51E0C4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BF9DB-4148-9295-B060-4C3DBF0DC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DAB59-C052-A646-A3D6-C2FDF82992C1}" type="datetime1">
              <a:rPr kumimoji="1" lang="ko-KR" altLang="en-US" smtClean="0"/>
              <a:t>2023-04-05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7925C9-CCD7-B8AF-F5A6-022E1AD4C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DA7C8-E0BB-FDBD-3453-F385DC5E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4FB0D-F0EB-DA4F-8A25-3F9CC8C70F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448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eekculture/3d-sparse-sabmanifold-convolutions-eaa427b3a19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does-sparse-convolution-work-3257a0a8fd1" TargetMode="External"/><Relationship Id="rId2" Type="http://schemas.openxmlformats.org/officeDocument/2006/relationships/hyperlink" Target="https://medium.com/geekculture/3d-sparse-sabmanifold-convolutions-eaa427b3a19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765F2-A94A-3465-DE46-13E09EBB4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512" y="1310030"/>
            <a:ext cx="10384971" cy="1655762"/>
          </a:xfrm>
        </p:spPr>
        <p:txBody>
          <a:bodyPr>
            <a:normAutofit/>
          </a:bodyPr>
          <a:lstStyle/>
          <a:p>
            <a:r>
              <a:rPr kumimoji="1" lang="en-US" altLang="ko-Kore-KR" sz="4800" dirty="0">
                <a:latin typeface="Arial Rounded MT Bold" panose="020F070403050403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SECOND: Sparsely Embedded Convolutional Detection</a:t>
            </a:r>
            <a:endParaRPr kumimoji="1" lang="ko-Kore-KR" altLang="en-US" sz="4800" dirty="0">
              <a:latin typeface="Arial Rounded MT Bold" panose="020F0704030504030204" pitchFamily="34" charset="0"/>
              <a:cs typeface="Apple Symbols" panose="02000000000000000000" pitchFamily="2" charset="-79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66E02C-5E3B-3ECF-DCDC-4E89FA1F8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696" y="3046639"/>
            <a:ext cx="11658601" cy="360589"/>
          </a:xfrm>
        </p:spPr>
        <p:txBody>
          <a:bodyPr>
            <a:normAutofit lnSpcReduction="10000"/>
          </a:bodyPr>
          <a:lstStyle/>
          <a:p>
            <a:r>
              <a:rPr kumimoji="1"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Yan. Y, Mao. Y, Li. B, “SECOND: Sparsely Embedded Convolutional Detection,” Sensors, 18-10, 3337, Oct 2018.</a:t>
            </a:r>
            <a:endParaRPr kumimoji="1" lang="ko-Kore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DDC29E8-1AF6-47E2-9223-4A612433AE0F}"/>
              </a:ext>
            </a:extLst>
          </p:cNvPr>
          <p:cNvCxnSpPr>
            <a:cxnSpLocks/>
          </p:cNvCxnSpPr>
          <p:nvPr/>
        </p:nvCxnSpPr>
        <p:spPr>
          <a:xfrm flipH="1">
            <a:off x="0" y="2965792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83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(5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3F5C3-8080-F83B-E90E-C0F8F945D7F0}"/>
              </a:ext>
            </a:extLst>
          </p:cNvPr>
          <p:cNvSpPr txBox="1"/>
          <p:nvPr/>
        </p:nvSpPr>
        <p:spPr>
          <a:xfrm>
            <a:off x="1132115" y="1387623"/>
            <a:ext cx="571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Convolutional Algorithm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0CEA63-A58D-1138-5E52-67058950406B}"/>
                  </a:ext>
                </a:extLst>
              </p:cNvPr>
              <p:cNvSpPr txBox="1"/>
              <p:nvPr/>
            </p:nvSpPr>
            <p:spPr>
              <a:xfrm>
                <a:off x="838200" y="1976416"/>
                <a:ext cx="9307287" cy="4755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b="0" dirty="0">
                    <a:ea typeface="Cambria Math" panose="02040503050406030204" pitchFamily="18" charset="0"/>
                  </a:rPr>
                  <a:t>2D dense convolution algorithm 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Υ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ko-Kore-KR" b="0" dirty="0">
                  <a:ea typeface="Cambria Math" panose="02040503050406030204" pitchFamily="18" charset="0"/>
                </a:endParaRPr>
              </a:p>
              <a:p>
                <a:endParaRPr kumimoji="1" lang="en-US" altLang="ko-Kore-KR" dirty="0"/>
              </a:p>
              <a:p>
                <a:r>
                  <a:rPr kumimoji="1" lang="en-US" altLang="ko-Kore-KR" dirty="0">
                    <a:hlinkClick r:id="" action="ppaction://hlinkshowjump?jump=nextslide"/>
                  </a:rPr>
                  <a:t>General Matrix Multiplication </a:t>
                </a:r>
                <a:r>
                  <a:rPr kumimoji="1" lang="en-US" altLang="ko-Kore-KR" dirty="0"/>
                  <a:t>(GEMM)-based algorithm (dense data):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Υ</m:t>
                          </m:r>
                        </m:e>
                        <m:sub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∗,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r>
                  <a:rPr kumimoji="1" lang="en-US" altLang="ko-Kore-KR" dirty="0"/>
                  <a:t>Sparse data GEMM-based algorithm: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l-GR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Υ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∗,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sSup>
                                <m:sSup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r>
                  <a:rPr kumimoji="1" lang="en-US" altLang="ko-Kore-KR" dirty="0"/>
                  <a:t>Sparse convolution algorithm: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l-GR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Υ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ko-Kore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ko-Kore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0CEA63-A58D-1138-5E52-67058950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6416"/>
                <a:ext cx="9307287" cy="4755725"/>
              </a:xfrm>
              <a:prstGeom prst="rect">
                <a:avLst/>
              </a:prstGeom>
              <a:blipFill>
                <a:blip r:embed="rId2"/>
                <a:stretch>
                  <a:fillRect l="-682" t="-13867" b="-272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D7414-F2EE-491B-723C-C998EFAABEC7}"/>
                  </a:ext>
                </a:extLst>
              </p:cNvPr>
              <p:cNvSpPr txBox="1"/>
              <p:nvPr/>
            </p:nvSpPr>
            <p:spPr>
              <a:xfrm>
                <a:off x="9622971" y="2176859"/>
                <a:ext cx="256902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600" dirty="0"/>
                  <a:t>Notation</a:t>
                </a:r>
                <a:endParaRPr kumimoji="1" lang="en-US" altLang="ko-Kore-KR" sz="1600" b="0" dirty="0"/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ko-Kore-KR" sz="1400" dirty="0"/>
                  <a:t>: spatial location index</a:t>
                </a:r>
              </a:p>
              <a:p>
                <a:endParaRPr kumimoji="1" lang="en-US" altLang="ko-Kore-KR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ore-KR" sz="1400" dirty="0"/>
                  <a:t>: kernel offset</a:t>
                </a:r>
              </a:p>
              <a:p>
                <a:endParaRPr kumimoji="1" lang="en-US" altLang="ko-Kore-KR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ore-KR" sz="1400" dirty="0"/>
                  <a:t>: output spatial location</a:t>
                </a:r>
              </a:p>
              <a:p>
                <a:endParaRPr kumimoji="1" lang="en-US" altLang="ko-Kore-KR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en-US" altLang="ko-Kore-KR" sz="1400" dirty="0"/>
                  <a:t>: input channel</a:t>
                </a:r>
              </a:p>
              <a:p>
                <a:endParaRPr kumimoji="1" lang="en-US" altLang="ko-Kore-KR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ore-KR" sz="1400" dirty="0"/>
                  <a:t>: output channel</a:t>
                </a:r>
              </a:p>
              <a:p>
                <a:endParaRPr kumimoji="1" lang="en-US" altLang="ko-Kore-KR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ko-Kore-KR" sz="1400" dirty="0"/>
                  <a:t>: elements of filter (=weight)</a:t>
                </a:r>
              </a:p>
              <a:p>
                <a:endParaRPr kumimoji="1" lang="en-US" altLang="ko-Kore-KR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ko-Kore-KR" sz="1400" dirty="0"/>
                  <a:t>: elements of image (=pixel)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D7414-F2EE-491B-723C-C998EFAAB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971" y="2176859"/>
                <a:ext cx="2569029" cy="3139321"/>
              </a:xfrm>
              <a:prstGeom prst="rect">
                <a:avLst/>
              </a:prstGeom>
              <a:blipFill>
                <a:blip r:embed="rId3"/>
                <a:stretch>
                  <a:fillRect l="-980" t="-806" b="-12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37E851-EA50-3078-57A5-7C6338EDE364}"/>
                  </a:ext>
                </a:extLst>
              </p:cNvPr>
              <p:cNvSpPr txBox="1"/>
              <p:nvPr/>
            </p:nvSpPr>
            <p:spPr>
              <a:xfrm>
                <a:off x="7478486" y="6061381"/>
                <a:ext cx="428897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1800" dirty="0"/>
                  <a:t> Rule (= input-output index rul</a:t>
                </a:r>
                <a:r>
                  <a:rPr kumimoji="1" lang="en-US" altLang="ko-Kore-KR" dirty="0"/>
                  <a:t>e matrix</a:t>
                </a:r>
                <a:r>
                  <a:rPr kumimoji="1" lang="en-US" altLang="ko-Kore-KR" sz="1800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37E851-EA50-3078-57A5-7C6338ED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486" y="6061381"/>
                <a:ext cx="4288970" cy="391646"/>
              </a:xfrm>
              <a:prstGeom prst="rect">
                <a:avLst/>
              </a:prstGeom>
              <a:blipFill>
                <a:blip r:embed="rId4"/>
                <a:stretch>
                  <a:fillRect t="-6250" r="-295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30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GEMM (im2col)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BDCF06-0E74-3BF4-5AC9-1E808CAC7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0" y="1690689"/>
            <a:ext cx="4330470" cy="25982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116ED8-2802-F8E9-0353-B6750FC48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80" y="4841634"/>
            <a:ext cx="3633959" cy="1879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97F9B4-1FBA-9E5A-530D-C9DD1ACF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20" y="1804911"/>
            <a:ext cx="5715000" cy="3568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A67F19-6DA7-9311-4E7F-72185A4830A5}"/>
              </a:ext>
            </a:extLst>
          </p:cNvPr>
          <p:cNvSpPr txBox="1"/>
          <p:nvPr/>
        </p:nvSpPr>
        <p:spPr>
          <a:xfrm>
            <a:off x="395515" y="1406325"/>
            <a:ext cx="5297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STEP #1. </a:t>
            </a:r>
            <a:r>
              <a:rPr kumimoji="1" lang="en-US" altLang="ko-Kore-KR" sz="2000" dirty="0"/>
              <a:t>Transform our input image into a matrix</a:t>
            </a:r>
            <a:endParaRPr kumimoji="1" lang="ko-Kore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649D2-6646-C941-3913-7F1222D907D9}"/>
              </a:ext>
            </a:extLst>
          </p:cNvPr>
          <p:cNvSpPr txBox="1"/>
          <p:nvPr/>
        </p:nvSpPr>
        <p:spPr>
          <a:xfrm>
            <a:off x="395515" y="4457623"/>
            <a:ext cx="5297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STEP #2. </a:t>
            </a:r>
            <a:r>
              <a:rPr kumimoji="1" lang="en-US" altLang="ko-Kore-KR" sz="2000" dirty="0"/>
              <a:t>Reshape kernel (flatten)</a:t>
            </a:r>
            <a:endParaRPr kumimoji="1" lang="ko-Kore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96BD8-4B15-C449-67B7-4C6D6682A479}"/>
              </a:ext>
            </a:extLst>
          </p:cNvPr>
          <p:cNvSpPr txBox="1"/>
          <p:nvPr/>
        </p:nvSpPr>
        <p:spPr>
          <a:xfrm>
            <a:off x="6339906" y="1408393"/>
            <a:ext cx="3326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STEP #3. </a:t>
            </a:r>
            <a:r>
              <a:rPr kumimoji="1" lang="en-US" altLang="ko-Kore-KR" sz="2000" dirty="0"/>
              <a:t>Matrix multiplication</a:t>
            </a:r>
            <a:endParaRPr kumimoji="1" lang="ko-Kore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09B8BF-C37C-EC0E-67AB-AC82699D9EF9}"/>
              </a:ext>
            </a:extLst>
          </p:cNvPr>
          <p:cNvSpPr txBox="1"/>
          <p:nvPr/>
        </p:nvSpPr>
        <p:spPr>
          <a:xfrm>
            <a:off x="6339905" y="5335896"/>
            <a:ext cx="363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STEP #4. </a:t>
            </a:r>
            <a:r>
              <a:rPr kumimoji="1" lang="en-US" altLang="ko-Kore-KR" sz="2000" dirty="0"/>
              <a:t>Reshape image (col2im)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682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(6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3F5C3-8080-F83B-E90E-C0F8F945D7F0}"/>
              </a:ext>
            </a:extLst>
          </p:cNvPr>
          <p:cNvSpPr txBox="1"/>
          <p:nvPr/>
        </p:nvSpPr>
        <p:spPr>
          <a:xfrm>
            <a:off x="1132115" y="1387623"/>
            <a:ext cx="571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Convolutional Algorithm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 descr="도표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19F90871-5C71-7BF1-EE42-427AD3D8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10843"/>
            <a:ext cx="7772400" cy="4420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F028C6-B209-A7F0-4336-D8D99AD8F1E4}"/>
                  </a:ext>
                </a:extLst>
              </p:cNvPr>
              <p:cNvSpPr txBox="1"/>
              <p:nvPr/>
            </p:nvSpPr>
            <p:spPr>
              <a:xfrm>
                <a:off x="8610600" y="4533778"/>
                <a:ext cx="3559629" cy="1797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/>
                  <a:t>Rule matrix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kumimoji="1" lang="en-US" altLang="ko-Kore-KR" b="0" dirty="0"/>
              </a:p>
              <a:p>
                <a:r>
                  <a:rPr kumimoji="1" lang="en-US" altLang="ko-Kore-KR" dirty="0"/>
                  <a:t>Size =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endParaRPr kumimoji="1" lang="en-US" altLang="ko-Kore-KR" dirty="0"/>
              </a:p>
              <a:p>
                <a:endParaRPr kumimoji="1" lang="en-US" altLang="ko-Kore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ore-KR" sz="1400" dirty="0"/>
                  <a:t>: kernel size</a:t>
                </a:r>
                <a:endParaRPr kumimoji="1" lang="en-US" altLang="ko-Kore-KR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ko-Kore-KR" sz="1400" b="0" dirty="0"/>
                  <a:t>: the number of input feature</a:t>
                </a:r>
                <a:endParaRPr kumimoji="1" lang="en-US" altLang="ko-Kore-KR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:,:,0</m:t>
                        </m:r>
                      </m:e>
                    </m:d>
                  </m:oMath>
                </a14:m>
                <a:r>
                  <a:rPr kumimoji="1" lang="en-US" altLang="ko-Kore-KR" sz="1400" dirty="0"/>
                  <a:t>⇒ input </a:t>
                </a:r>
                <a:r>
                  <a:rPr kumimoji="1" lang="en-US" altLang="ko-Kore-KR" sz="1400" dirty="0" err="1"/>
                  <a:t>idx</a:t>
                </a:r>
                <a:r>
                  <a:rPr kumimoji="1" lang="en-US" altLang="ko-Kore-KR" sz="1400" dirty="0"/>
                  <a:t> for gathering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:,:,1</m:t>
                        </m:r>
                      </m:e>
                    </m:d>
                  </m:oMath>
                </a14:m>
                <a:r>
                  <a:rPr kumimoji="1" lang="en-US" altLang="ko-Kore-KR" sz="1400" dirty="0"/>
                  <a:t>⇒ output </a:t>
                </a:r>
                <a:r>
                  <a:rPr kumimoji="1" lang="en-US" altLang="ko-Kore-KR" sz="1400" dirty="0" err="1"/>
                  <a:t>idx</a:t>
                </a:r>
                <a:r>
                  <a:rPr kumimoji="1" lang="en-US" altLang="ko-Kore-KR" sz="1400" dirty="0"/>
                  <a:t> for scattering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F028C6-B209-A7F0-4336-D8D99AD8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533778"/>
                <a:ext cx="3559629" cy="1797287"/>
              </a:xfrm>
              <a:prstGeom prst="rect">
                <a:avLst/>
              </a:prstGeom>
              <a:blipFill>
                <a:blip r:embed="rId5"/>
                <a:stretch>
                  <a:fillRect l="-1779" t="-2113" b="-28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33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(7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13</a:t>
            </a:fld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3F5C3-8080-F83B-E90E-C0F8F945D7F0}"/>
              </a:ext>
            </a:extLst>
          </p:cNvPr>
          <p:cNvSpPr txBox="1"/>
          <p:nvPr/>
        </p:nvSpPr>
        <p:spPr>
          <a:xfrm>
            <a:off x="1132115" y="1387623"/>
            <a:ext cx="571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 Generations Algorithm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2C146714-0002-006A-ECAB-E662B42D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2" y="1834048"/>
            <a:ext cx="4832907" cy="50181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35A6FC-F952-7C3E-08BB-C26D382ACC9B}"/>
              </a:ext>
            </a:extLst>
          </p:cNvPr>
          <p:cNvSpPr/>
          <p:nvPr/>
        </p:nvSpPr>
        <p:spPr>
          <a:xfrm>
            <a:off x="1230086" y="3470031"/>
            <a:ext cx="4585483" cy="1703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B61CA9-E163-0132-62E7-68F15EFD5680}"/>
              </a:ext>
            </a:extLst>
          </p:cNvPr>
          <p:cNvSpPr/>
          <p:nvPr/>
        </p:nvSpPr>
        <p:spPr>
          <a:xfrm>
            <a:off x="1230086" y="5176576"/>
            <a:ext cx="4585483" cy="42119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EE14A2-422B-7DA8-B797-526B0DB95811}"/>
              </a:ext>
            </a:extLst>
          </p:cNvPr>
          <p:cNvSpPr/>
          <p:nvPr/>
        </p:nvSpPr>
        <p:spPr>
          <a:xfrm>
            <a:off x="1230086" y="5600453"/>
            <a:ext cx="4585483" cy="11637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23E7E-9605-756E-B862-07ADABE3AA9A}"/>
              </a:ext>
            </a:extLst>
          </p:cNvPr>
          <p:cNvSpPr txBox="1"/>
          <p:nvPr/>
        </p:nvSpPr>
        <p:spPr>
          <a:xfrm>
            <a:off x="6095141" y="1689799"/>
            <a:ext cx="594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input point</a:t>
            </a:r>
            <a:r>
              <a:rPr lang="ko-KR" altLang="en-US" sz="1600" dirty="0"/>
              <a:t>들을 반복하면서 각각의 </a:t>
            </a:r>
            <a:r>
              <a:rPr lang="en-US" altLang="ko-KR" sz="1600" dirty="0"/>
              <a:t>input point</a:t>
            </a:r>
            <a:r>
              <a:rPr lang="ko-KR" altLang="en-US" sz="1600" dirty="0"/>
              <a:t>와 관련된 </a:t>
            </a:r>
            <a:r>
              <a:rPr lang="en-US" altLang="ko-KR" sz="1600" dirty="0"/>
              <a:t>output</a:t>
            </a:r>
            <a:r>
              <a:rPr lang="ko-KR" altLang="en-US" sz="1600" dirty="0"/>
              <a:t>을 찾아 </a:t>
            </a:r>
            <a:r>
              <a:rPr lang="en-US" altLang="ko-KR" sz="1600" dirty="0"/>
              <a:t>rule</a:t>
            </a:r>
            <a:r>
              <a:rPr lang="ko-KR" altLang="en-US" sz="1600" dirty="0"/>
              <a:t>에 저장하는 방법으로 진행됨</a:t>
            </a:r>
            <a:r>
              <a:rPr lang="en-US" altLang="ko-KR" sz="1600" dirty="0"/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총 </a:t>
            </a:r>
            <a:r>
              <a:rPr lang="en-US" altLang="ko-KR" sz="1600" dirty="0"/>
              <a:t>3</a:t>
            </a:r>
            <a:r>
              <a:rPr lang="ko-KR" altLang="en-US" sz="1600" dirty="0"/>
              <a:t>번의 </a:t>
            </a:r>
            <a:r>
              <a:rPr lang="en-US" altLang="ko-KR" sz="1600" dirty="0"/>
              <a:t>Loop</a:t>
            </a:r>
            <a:r>
              <a:rPr lang="ko-KR" altLang="en-US" sz="1600" dirty="0"/>
              <a:t>로 구성이 됨</a:t>
            </a:r>
            <a:r>
              <a:rPr lang="en-US" altLang="ko-KR" sz="1600" dirty="0"/>
              <a:t>.</a:t>
            </a:r>
            <a:endParaRPr lang="en-US" altLang="ko-Kore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E88640-F7F8-631D-1836-B20F8F44465C}"/>
              </a:ext>
            </a:extLst>
          </p:cNvPr>
          <p:cNvSpPr txBox="1"/>
          <p:nvPr/>
        </p:nvSpPr>
        <p:spPr>
          <a:xfrm>
            <a:off x="6096000" y="3470031"/>
            <a:ext cx="5791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i="1" dirty="0"/>
              <a:t>Loop 1.</a:t>
            </a:r>
          </a:p>
          <a:p>
            <a:r>
              <a:rPr lang="en-US" altLang="ko-KR" sz="1400" dirty="0"/>
              <a:t>input index</a:t>
            </a:r>
            <a:r>
              <a:rPr lang="ko-KR" altLang="en-US" sz="1400" dirty="0"/>
              <a:t>와 </a:t>
            </a:r>
            <a:r>
              <a:rPr lang="en-US" altLang="ko-KR" sz="1400" dirty="0"/>
              <a:t>associated spatial index</a:t>
            </a:r>
            <a:r>
              <a:rPr lang="ko-KR" altLang="en-US" sz="1400" dirty="0"/>
              <a:t>를 수집함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associated spatial index</a:t>
            </a:r>
            <a:r>
              <a:rPr lang="ko-KR" altLang="en-US" sz="1400" dirty="0"/>
              <a:t>를 수집하는 이유는 </a:t>
            </a:r>
            <a:r>
              <a:rPr lang="en-US" altLang="ko-KR" sz="1400" dirty="0"/>
              <a:t>Rule</a:t>
            </a:r>
            <a:r>
              <a:rPr lang="ko-KR" altLang="en-US" sz="1400" dirty="0"/>
              <a:t>의 압축 규칙에서 저장된 입력 데이터의 인덱스들을 활용하여 출력 데이터의 인덱스를 결정하기 때문에 필요함</a:t>
            </a:r>
            <a:r>
              <a:rPr lang="en-US" altLang="ko-KR" sz="1400" dirty="0"/>
              <a:t>.</a:t>
            </a:r>
            <a:endParaRPr kumimoji="1" lang="en-US" altLang="ko-Kore-KR" sz="14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D3FCD-ED0D-A3A1-C09D-42A5F9A9B418}"/>
              </a:ext>
            </a:extLst>
          </p:cNvPr>
          <p:cNvSpPr txBox="1"/>
          <p:nvPr/>
        </p:nvSpPr>
        <p:spPr>
          <a:xfrm>
            <a:off x="6095141" y="4738032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i="1" dirty="0"/>
              <a:t>Loop 2.</a:t>
            </a:r>
          </a:p>
          <a:p>
            <a:r>
              <a:rPr lang="ko-KR" altLang="en-US" sz="1400" dirty="0"/>
              <a:t>다음 단계에 쓰일 </a:t>
            </a:r>
            <a:r>
              <a:rPr lang="en-US" altLang="ko-KR" sz="1400" dirty="0"/>
              <a:t>table lookup</a:t>
            </a:r>
            <a:r>
              <a:rPr lang="ko-KR" altLang="en-US" sz="1400" dirty="0"/>
              <a:t>을 위해서 이전 결과에서 생성된 </a:t>
            </a:r>
            <a:r>
              <a:rPr lang="en-US" altLang="ko-KR" sz="1400" dirty="0"/>
              <a:t>sparse data</a:t>
            </a:r>
            <a:r>
              <a:rPr lang="ko-KR" altLang="en-US" sz="1400" dirty="0"/>
              <a:t>와 동일한 </a:t>
            </a:r>
            <a:r>
              <a:rPr lang="en-US" altLang="ko-KR" sz="1400" dirty="0"/>
              <a:t>spatial dimension</a:t>
            </a:r>
            <a:r>
              <a:rPr lang="ko-KR" altLang="en-US" sz="1400" dirty="0"/>
              <a:t>을 가지는 </a:t>
            </a:r>
            <a:r>
              <a:rPr lang="en-US" altLang="ko-KR" sz="1400" dirty="0"/>
              <a:t>buffer</a:t>
            </a:r>
            <a:r>
              <a:rPr lang="ko-KR" altLang="en-US" sz="1400" dirty="0"/>
              <a:t>를 생성함</a:t>
            </a:r>
            <a:r>
              <a:rPr lang="en-US" altLang="ko-KR" sz="1400" dirty="0"/>
              <a:t>.</a:t>
            </a:r>
            <a:endParaRPr lang="en-US" altLang="ko-Kore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3BD79-C5C5-BF82-A675-4AE982139417}"/>
              </a:ext>
            </a:extLst>
          </p:cNvPr>
          <p:cNvSpPr txBox="1"/>
          <p:nvPr/>
        </p:nvSpPr>
        <p:spPr>
          <a:xfrm>
            <a:off x="6095141" y="5658483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i="1" dirty="0"/>
              <a:t>Loop 3.</a:t>
            </a:r>
          </a:p>
          <a:p>
            <a:r>
              <a:rPr lang="ko-KR" altLang="en-US" sz="1400" dirty="0"/>
              <a:t>마지막으로 </a:t>
            </a:r>
            <a:r>
              <a:rPr lang="en-US" altLang="ko-KR" sz="1400" dirty="0"/>
              <a:t>rule</a:t>
            </a:r>
            <a:r>
              <a:rPr lang="ko-KR" altLang="en-US" sz="1400" dirty="0"/>
              <a:t>을 반복하면서 각각의 </a:t>
            </a:r>
            <a:r>
              <a:rPr lang="en-US" altLang="ko-KR" sz="1400" dirty="0"/>
              <a:t>input index</a:t>
            </a:r>
            <a:r>
              <a:rPr lang="ko-KR" altLang="en-US" sz="1400" dirty="0"/>
              <a:t>에 해당하는 </a:t>
            </a:r>
            <a:r>
              <a:rPr lang="en-US" altLang="ko-KR" sz="1400" dirty="0"/>
              <a:t>output index</a:t>
            </a:r>
            <a:r>
              <a:rPr lang="ko-KR" altLang="en-US" sz="1400" dirty="0"/>
              <a:t>를 얻기 위해 저장된 </a:t>
            </a:r>
            <a:r>
              <a:rPr lang="en-US" altLang="ko-KR" sz="1400" dirty="0"/>
              <a:t>spatial index</a:t>
            </a:r>
            <a:r>
              <a:rPr lang="ko-KR" altLang="en-US" sz="1400" dirty="0"/>
              <a:t>를 사용함</a:t>
            </a:r>
            <a:r>
              <a:rPr lang="en-US" altLang="ko-KR" sz="1400" dirty="0"/>
              <a:t>. -&gt; Rule </a:t>
            </a:r>
            <a:r>
              <a:rPr lang="ko-KR" altLang="en-US" sz="1400" dirty="0"/>
              <a:t>압축 규칙</a:t>
            </a:r>
            <a:endParaRPr lang="en-US" altLang="ko-Kore-KR" sz="1200" dirty="0"/>
          </a:p>
        </p:txBody>
      </p:sp>
    </p:spTree>
    <p:extLst>
      <p:ext uri="{BB962C8B-B14F-4D97-AF65-F5344CB8AC3E}">
        <p14:creationId xmlns:p14="http://schemas.microsoft.com/office/powerpoint/2010/main" val="3312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023D3A-3A8D-6A1A-51E6-FF20FC7DABF9}"/>
              </a:ext>
            </a:extLst>
          </p:cNvPr>
          <p:cNvSpPr txBox="1"/>
          <p:nvPr/>
        </p:nvSpPr>
        <p:spPr>
          <a:xfrm>
            <a:off x="1422178" y="472923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Kernel size = (3, 1, 1),  Stride = (2, 1, 1)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30506-2BB4-FAF9-A30A-49E9F0B2EDBF}"/>
              </a:ext>
            </a:extLst>
          </p:cNvPr>
          <p:cNvSpPr txBox="1"/>
          <p:nvPr/>
        </p:nvSpPr>
        <p:spPr>
          <a:xfrm>
            <a:off x="1354666" y="614650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Output : 64 X 2 X 400 X 352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(8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 descr="도표이(가) 표시된 사진&#10;&#10;자동 생성된 설명">
            <a:extLst>
              <a:ext uri="{FF2B5EF4-FFF2-40B4-BE49-F238E27FC236}">
                <a16:creationId xmlns:a16="http://schemas.microsoft.com/office/drawing/2014/main" id="{4961A1B7-65A9-16A0-14CA-4EECDABB6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241" y="2515949"/>
            <a:ext cx="4347918" cy="3015139"/>
          </a:xfr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3F5C3-8080-F83B-E90E-C0F8F945D7F0}"/>
              </a:ext>
            </a:extLst>
          </p:cNvPr>
          <p:cNvSpPr txBox="1"/>
          <p:nvPr/>
        </p:nvSpPr>
        <p:spPr>
          <a:xfrm>
            <a:off x="1132115" y="1387623"/>
            <a:ext cx="571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Convolutional Middle Extractor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C705FB-75AE-DF7A-6003-2581A0B46155}"/>
              </a:ext>
            </a:extLst>
          </p:cNvPr>
          <p:cNvSpPr txBox="1"/>
          <p:nvPr/>
        </p:nvSpPr>
        <p:spPr>
          <a:xfrm>
            <a:off x="838200" y="2088444"/>
            <a:ext cx="7143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URWPalladioL"/>
              </a:rPr>
              <a:t>L</a:t>
            </a:r>
            <a:r>
              <a:rPr lang="en-US" altLang="ko-Kore-KR" sz="2000" dirty="0">
                <a:effectLst/>
                <a:latin typeface="URWPalladioL"/>
              </a:rPr>
              <a:t>earn information about the </a:t>
            </a:r>
            <a:r>
              <a:rPr lang="en-US" altLang="ko-Kore-KR" sz="2000" i="1" dirty="0">
                <a:effectLst/>
                <a:latin typeface="URWPalladioL"/>
              </a:rPr>
              <a:t>z</a:t>
            </a:r>
            <a:r>
              <a:rPr lang="en-US" altLang="ko-Kore-KR" sz="2000" dirty="0">
                <a:effectLst/>
                <a:latin typeface="URWPalladioL"/>
              </a:rPr>
              <a:t>-axis and convert the sparse 3D data into a 2D BEV image </a:t>
            </a:r>
            <a:endParaRPr lang="en-US" altLang="ko-Kore-KR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7E90ED-A25D-DCA5-10EA-889E0769D3C0}"/>
              </a:ext>
            </a:extLst>
          </p:cNvPr>
          <p:cNvSpPr/>
          <p:nvPr/>
        </p:nvSpPr>
        <p:spPr>
          <a:xfrm>
            <a:off x="940396" y="3115039"/>
            <a:ext cx="19171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CFAB4E-855B-097C-8371-3C685742790A}"/>
              </a:ext>
            </a:extLst>
          </p:cNvPr>
          <p:cNvSpPr/>
          <p:nvPr/>
        </p:nvSpPr>
        <p:spPr>
          <a:xfrm>
            <a:off x="940396" y="4141634"/>
            <a:ext cx="191719" cy="707886"/>
          </a:xfrm>
          <a:prstGeom prst="rect">
            <a:avLst/>
          </a:prstGeom>
          <a:solidFill>
            <a:srgbClr val="E4D3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8116FF-19C8-FA3D-DC24-D01414E2994C}"/>
              </a:ext>
            </a:extLst>
          </p:cNvPr>
          <p:cNvSpPr/>
          <p:nvPr/>
        </p:nvSpPr>
        <p:spPr>
          <a:xfrm>
            <a:off x="940396" y="5168229"/>
            <a:ext cx="191719" cy="707886"/>
          </a:xfrm>
          <a:prstGeom prst="rect">
            <a:avLst/>
          </a:prstGeom>
          <a:solidFill>
            <a:srgbClr val="FF483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82585-36CF-14F5-85A7-CE6FB179D910}"/>
              </a:ext>
            </a:extLst>
          </p:cNvPr>
          <p:cNvSpPr txBox="1"/>
          <p:nvPr/>
        </p:nvSpPr>
        <p:spPr>
          <a:xfrm>
            <a:off x="1354666" y="3240758"/>
            <a:ext cx="583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Submanifold convolution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F93A5-086C-5B64-6FDE-5C508AD7E75C}"/>
              </a:ext>
            </a:extLst>
          </p:cNvPr>
          <p:cNvSpPr txBox="1"/>
          <p:nvPr/>
        </p:nvSpPr>
        <p:spPr>
          <a:xfrm>
            <a:off x="1354667" y="431091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Sparse convolution </a:t>
            </a:r>
            <a:r>
              <a:rPr kumimoji="1" lang="en-US" altLang="ko-Kore-KR" dirty="0"/>
              <a:t>: </a:t>
            </a:r>
            <a:r>
              <a:rPr kumimoji="1" lang="en-US" altLang="ko-Kore-KR" dirty="0" err="1"/>
              <a:t>downsampling</a:t>
            </a:r>
            <a:r>
              <a:rPr kumimoji="1" lang="en-US" altLang="ko-Kore-KR" dirty="0"/>
              <a:t> in the z-axis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DB7DB-DAA7-B014-894F-5E6936490279}"/>
              </a:ext>
            </a:extLst>
          </p:cNvPr>
          <p:cNvSpPr txBox="1"/>
          <p:nvPr/>
        </p:nvSpPr>
        <p:spPr>
          <a:xfrm>
            <a:off x="1354667" y="5332747"/>
            <a:ext cx="645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Sparse-to-dense convolution </a:t>
            </a:r>
            <a:r>
              <a:rPr kumimoji="1" lang="en-US" altLang="ko-Kore-KR" dirty="0"/>
              <a:t>: z dimension is 1 or 2, </a:t>
            </a:r>
            <a:r>
              <a:rPr lang="en-US" altLang="ko-Kore-KR" sz="1800" dirty="0">
                <a:effectLst/>
                <a:latin typeface="URWPalladioL"/>
              </a:rPr>
              <a:t>the sparse data are converted into dense feature maps </a:t>
            </a:r>
            <a:endParaRPr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517A8A-96A7-791C-1C14-892D3613F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0866"/>
            <a:ext cx="12171923" cy="62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7161FA-FC4A-6B43-EBFD-080EB95D6AC1}"/>
              </a:ext>
            </a:extLst>
          </p:cNvPr>
          <p:cNvGrpSpPr/>
          <p:nvPr/>
        </p:nvGrpSpPr>
        <p:grpSpPr>
          <a:xfrm>
            <a:off x="750603" y="2796854"/>
            <a:ext cx="2430680" cy="2428468"/>
            <a:chOff x="1493134" y="3751175"/>
            <a:chExt cx="2430680" cy="24284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40B03A9-301A-92D5-450A-0952E9B2B11E}"/>
                </a:ext>
              </a:extLst>
            </p:cNvPr>
            <p:cNvSpPr/>
            <p:nvPr/>
          </p:nvSpPr>
          <p:spPr>
            <a:xfrm>
              <a:off x="1493134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730092D-B53F-16AF-6A24-BE69869DCF91}"/>
                </a:ext>
              </a:extLst>
            </p:cNvPr>
            <p:cNvSpPr/>
            <p:nvPr/>
          </p:nvSpPr>
          <p:spPr>
            <a:xfrm>
              <a:off x="1979270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EF0CDC-1FB3-75D3-2208-799C627C438F}"/>
                </a:ext>
              </a:extLst>
            </p:cNvPr>
            <p:cNvSpPr/>
            <p:nvPr/>
          </p:nvSpPr>
          <p:spPr>
            <a:xfrm>
              <a:off x="2465406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6CCAFB2-1A29-EAD0-F775-1FC56CD85BEB}"/>
                </a:ext>
              </a:extLst>
            </p:cNvPr>
            <p:cNvSpPr/>
            <p:nvPr/>
          </p:nvSpPr>
          <p:spPr>
            <a:xfrm>
              <a:off x="2951542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578538-61FF-6B60-0AED-97B8521C54E1}"/>
                </a:ext>
              </a:extLst>
            </p:cNvPr>
            <p:cNvSpPr/>
            <p:nvPr/>
          </p:nvSpPr>
          <p:spPr>
            <a:xfrm>
              <a:off x="3437678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9763918-3C93-DAFB-DCA7-C6F2D740D9BA}"/>
                </a:ext>
              </a:extLst>
            </p:cNvPr>
            <p:cNvSpPr/>
            <p:nvPr/>
          </p:nvSpPr>
          <p:spPr>
            <a:xfrm>
              <a:off x="1493134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E678A0-FDB5-1967-3B41-33AA860EA7DB}"/>
                </a:ext>
              </a:extLst>
            </p:cNvPr>
            <p:cNvSpPr/>
            <p:nvPr/>
          </p:nvSpPr>
          <p:spPr>
            <a:xfrm>
              <a:off x="1979270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346E4F-71E9-2830-BA7B-551B798A16F9}"/>
                </a:ext>
              </a:extLst>
            </p:cNvPr>
            <p:cNvSpPr/>
            <p:nvPr/>
          </p:nvSpPr>
          <p:spPr>
            <a:xfrm>
              <a:off x="2465406" y="4237311"/>
              <a:ext cx="486136" cy="4861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P1</a:t>
              </a:r>
              <a:endParaRPr kumimoji="1" lang="ko-Kore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8C8215-04FE-ACBB-3970-5F7DF7E51569}"/>
                </a:ext>
              </a:extLst>
            </p:cNvPr>
            <p:cNvSpPr/>
            <p:nvPr/>
          </p:nvSpPr>
          <p:spPr>
            <a:xfrm>
              <a:off x="2951542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DA7A6AE-913F-2F45-3416-0F02969DD99A}"/>
                </a:ext>
              </a:extLst>
            </p:cNvPr>
            <p:cNvSpPr/>
            <p:nvPr/>
          </p:nvSpPr>
          <p:spPr>
            <a:xfrm>
              <a:off x="3437678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9C2F77-71E6-8BE0-E39F-D3DA038BBD32}"/>
                </a:ext>
              </a:extLst>
            </p:cNvPr>
            <p:cNvSpPr/>
            <p:nvPr/>
          </p:nvSpPr>
          <p:spPr>
            <a:xfrm>
              <a:off x="1493134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263A4A2-47E5-2036-F8EA-2DD865E90EE3}"/>
                </a:ext>
              </a:extLst>
            </p:cNvPr>
            <p:cNvSpPr/>
            <p:nvPr/>
          </p:nvSpPr>
          <p:spPr>
            <a:xfrm>
              <a:off x="1979270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E2BE69F-059B-862C-8240-24C12EAAF089}"/>
                </a:ext>
              </a:extLst>
            </p:cNvPr>
            <p:cNvSpPr/>
            <p:nvPr/>
          </p:nvSpPr>
          <p:spPr>
            <a:xfrm>
              <a:off x="2465406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BF5707-3735-D366-2525-5EF81D3C9849}"/>
                </a:ext>
              </a:extLst>
            </p:cNvPr>
            <p:cNvSpPr/>
            <p:nvPr/>
          </p:nvSpPr>
          <p:spPr>
            <a:xfrm>
              <a:off x="2951542" y="4723447"/>
              <a:ext cx="486136" cy="4861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P2</a:t>
              </a:r>
              <a:endParaRPr kumimoji="1" lang="ko-Kore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D7A2F37-1EF3-0E9D-B75E-2923B29C4749}"/>
                </a:ext>
              </a:extLst>
            </p:cNvPr>
            <p:cNvSpPr/>
            <p:nvPr/>
          </p:nvSpPr>
          <p:spPr>
            <a:xfrm>
              <a:off x="3437678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95450E0-7C59-85A5-3BDE-596E646BA3B1}"/>
                </a:ext>
              </a:extLst>
            </p:cNvPr>
            <p:cNvSpPr/>
            <p:nvPr/>
          </p:nvSpPr>
          <p:spPr>
            <a:xfrm>
              <a:off x="1493134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B55546-F0B7-3876-E297-E22D50BA6029}"/>
                </a:ext>
              </a:extLst>
            </p:cNvPr>
            <p:cNvSpPr/>
            <p:nvPr/>
          </p:nvSpPr>
          <p:spPr>
            <a:xfrm>
              <a:off x="1979270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3F32B9-4F42-6C15-01FE-70FCEC2BCDB5}"/>
                </a:ext>
              </a:extLst>
            </p:cNvPr>
            <p:cNvSpPr/>
            <p:nvPr/>
          </p:nvSpPr>
          <p:spPr>
            <a:xfrm>
              <a:off x="2465406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AA90A21-0793-24F3-EE90-AE0BBCA93186}"/>
                </a:ext>
              </a:extLst>
            </p:cNvPr>
            <p:cNvSpPr/>
            <p:nvPr/>
          </p:nvSpPr>
          <p:spPr>
            <a:xfrm>
              <a:off x="2951542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8DBCFE2-EE2D-BF0D-21C7-BEEFA9EFBA9E}"/>
                </a:ext>
              </a:extLst>
            </p:cNvPr>
            <p:cNvSpPr/>
            <p:nvPr/>
          </p:nvSpPr>
          <p:spPr>
            <a:xfrm>
              <a:off x="3437678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9606CAD-8B1C-606D-63CD-21E29744136C}"/>
                </a:ext>
              </a:extLst>
            </p:cNvPr>
            <p:cNvSpPr/>
            <p:nvPr/>
          </p:nvSpPr>
          <p:spPr>
            <a:xfrm>
              <a:off x="1493134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2EF931-0964-FF28-BE62-B4998DE570EA}"/>
                </a:ext>
              </a:extLst>
            </p:cNvPr>
            <p:cNvSpPr/>
            <p:nvPr/>
          </p:nvSpPr>
          <p:spPr>
            <a:xfrm>
              <a:off x="1979270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FDF4FC-67CF-119B-8BFC-3009318D4F6D}"/>
                </a:ext>
              </a:extLst>
            </p:cNvPr>
            <p:cNvSpPr/>
            <p:nvPr/>
          </p:nvSpPr>
          <p:spPr>
            <a:xfrm>
              <a:off x="2465406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EB5A1DD-E5EA-277C-B7C7-540352C022C8}"/>
                </a:ext>
              </a:extLst>
            </p:cNvPr>
            <p:cNvSpPr/>
            <p:nvPr/>
          </p:nvSpPr>
          <p:spPr>
            <a:xfrm>
              <a:off x="2951542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46E33C-909D-4119-89CA-77C1CB573909}"/>
                </a:ext>
              </a:extLst>
            </p:cNvPr>
            <p:cNvSpPr/>
            <p:nvPr/>
          </p:nvSpPr>
          <p:spPr>
            <a:xfrm>
              <a:off x="3437678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AE2C4C-CDC4-3BB1-12BA-01F4956EFB0A}"/>
              </a:ext>
            </a:extLst>
          </p:cNvPr>
          <p:cNvGrpSpPr/>
          <p:nvPr/>
        </p:nvGrpSpPr>
        <p:grpSpPr>
          <a:xfrm>
            <a:off x="8281515" y="3280778"/>
            <a:ext cx="1458408" cy="1458408"/>
            <a:chOff x="1493134" y="3751175"/>
            <a:chExt cx="1458408" cy="145840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99740B-961B-5795-5543-68B3AB043964}"/>
                </a:ext>
              </a:extLst>
            </p:cNvPr>
            <p:cNvSpPr/>
            <p:nvPr/>
          </p:nvSpPr>
          <p:spPr>
            <a:xfrm>
              <a:off x="1493134" y="3751175"/>
              <a:ext cx="486136" cy="486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F0</a:t>
              </a:r>
              <a:endParaRPr kumimoji="1" lang="ko-Kore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853209D-AA67-BF0C-7423-4371C83627C5}"/>
                </a:ext>
              </a:extLst>
            </p:cNvPr>
            <p:cNvSpPr/>
            <p:nvPr/>
          </p:nvSpPr>
          <p:spPr>
            <a:xfrm>
              <a:off x="1979270" y="3751175"/>
              <a:ext cx="486136" cy="486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F1</a:t>
              </a:r>
              <a:endParaRPr kumimoji="1" lang="ko-Kore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F0E003E-E514-9AAC-A87F-1D304871155B}"/>
                </a:ext>
              </a:extLst>
            </p:cNvPr>
            <p:cNvSpPr/>
            <p:nvPr/>
          </p:nvSpPr>
          <p:spPr>
            <a:xfrm>
              <a:off x="2465406" y="3751175"/>
              <a:ext cx="486136" cy="486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F2</a:t>
              </a:r>
              <a:endParaRPr kumimoji="1" lang="ko-Kore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17908CA-1AA1-7AD0-7634-415B7A6FAF90}"/>
                </a:ext>
              </a:extLst>
            </p:cNvPr>
            <p:cNvSpPr/>
            <p:nvPr/>
          </p:nvSpPr>
          <p:spPr>
            <a:xfrm>
              <a:off x="1493134" y="4237311"/>
              <a:ext cx="486136" cy="486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F3</a:t>
              </a:r>
              <a:endParaRPr kumimoji="1" lang="ko-Kore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A94A542-6F0C-8A90-07BC-5338225946B9}"/>
                </a:ext>
              </a:extLst>
            </p:cNvPr>
            <p:cNvSpPr/>
            <p:nvPr/>
          </p:nvSpPr>
          <p:spPr>
            <a:xfrm>
              <a:off x="1979270" y="4237311"/>
              <a:ext cx="486136" cy="486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F4</a:t>
              </a:r>
              <a:endParaRPr kumimoji="1" lang="ko-Kore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14EC866-B322-5FD9-A17D-7455B60DD9DE}"/>
                </a:ext>
              </a:extLst>
            </p:cNvPr>
            <p:cNvSpPr/>
            <p:nvPr/>
          </p:nvSpPr>
          <p:spPr>
            <a:xfrm>
              <a:off x="2465406" y="4237311"/>
              <a:ext cx="486136" cy="486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F5</a:t>
              </a:r>
              <a:endParaRPr kumimoji="1" lang="ko-Kore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1087D5F-D33E-318D-C2FB-B84058C83012}"/>
                </a:ext>
              </a:extLst>
            </p:cNvPr>
            <p:cNvSpPr/>
            <p:nvPr/>
          </p:nvSpPr>
          <p:spPr>
            <a:xfrm>
              <a:off x="1493134" y="4723447"/>
              <a:ext cx="486136" cy="486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F6</a:t>
              </a:r>
              <a:endParaRPr kumimoji="1" lang="ko-Kore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B11F2FB-CD52-4D3E-D4EB-DA942759079A}"/>
                </a:ext>
              </a:extLst>
            </p:cNvPr>
            <p:cNvSpPr/>
            <p:nvPr/>
          </p:nvSpPr>
          <p:spPr>
            <a:xfrm>
              <a:off x="1979270" y="4723447"/>
              <a:ext cx="486136" cy="486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F7</a:t>
              </a:r>
              <a:endParaRPr kumimoji="1" lang="ko-Kore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A2158B0-3B23-835E-96CA-E6DC604FEB81}"/>
                </a:ext>
              </a:extLst>
            </p:cNvPr>
            <p:cNvSpPr/>
            <p:nvPr/>
          </p:nvSpPr>
          <p:spPr>
            <a:xfrm>
              <a:off x="2465406" y="4723447"/>
              <a:ext cx="486136" cy="486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F8</a:t>
              </a:r>
              <a:endParaRPr kumimoji="1" lang="ko-Kore-KR" altLang="en-US" dirty="0"/>
            </a:p>
          </p:txBody>
        </p:sp>
      </p:grpSp>
      <p:sp>
        <p:nvSpPr>
          <p:cNvPr id="52" name="왼쪽 화살표[L] 51">
            <a:extLst>
              <a:ext uri="{FF2B5EF4-FFF2-40B4-BE49-F238E27FC236}">
                <a16:creationId xmlns:a16="http://schemas.microsoft.com/office/drawing/2014/main" id="{BE4FBAEC-5631-7420-7EA4-F10E5100013C}"/>
              </a:ext>
            </a:extLst>
          </p:cNvPr>
          <p:cNvSpPr/>
          <p:nvPr/>
        </p:nvSpPr>
        <p:spPr>
          <a:xfrm>
            <a:off x="5125827" y="3647039"/>
            <a:ext cx="1212350" cy="7280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B6A844-17E7-E6B9-983A-1B2CEB0B71AB}"/>
              </a:ext>
            </a:extLst>
          </p:cNvPr>
          <p:cNvSpPr txBox="1"/>
          <p:nvPr/>
        </p:nvSpPr>
        <p:spPr>
          <a:xfrm>
            <a:off x="4207719" y="4554520"/>
            <a:ext cx="30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Stride = 1, padding = 0</a:t>
            </a:r>
            <a:endParaRPr kumimoji="1" lang="ko-Kore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6CCC02-C7B2-2006-3DD5-C7BDAF17F2E0}"/>
              </a:ext>
            </a:extLst>
          </p:cNvPr>
          <p:cNvSpPr txBox="1"/>
          <p:nvPr/>
        </p:nvSpPr>
        <p:spPr>
          <a:xfrm>
            <a:off x="442263" y="5339914"/>
            <a:ext cx="30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5 X 5, 3 Channel input</a:t>
            </a:r>
            <a:endParaRPr kumimoji="1" lang="ko-Kore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817514-5563-FCBE-B5F0-7F06C7370CBF}"/>
              </a:ext>
            </a:extLst>
          </p:cNvPr>
          <p:cNvSpPr txBox="1"/>
          <p:nvPr/>
        </p:nvSpPr>
        <p:spPr>
          <a:xfrm>
            <a:off x="7487039" y="4987672"/>
            <a:ext cx="30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3 X 3, 3 Channel kernel</a:t>
            </a:r>
            <a:endParaRPr kumimoji="1" lang="ko-Kore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CE422E4-A2D9-21C0-E30B-D401962B401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latin typeface="Arial Rounded MT Bold" panose="020F0704030504030204" pitchFamily="34" charset="0"/>
              </a:rPr>
              <a:t>Submanifold &amp; Sparse Convolution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F10348F-00E7-72F5-911D-36649F3E96BE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261D5-B331-1793-7436-0F480FEDA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90" y="1556069"/>
            <a:ext cx="10713334" cy="49076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Sparse Convolution output :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일반적인 </a:t>
            </a:r>
            <a:r>
              <a:rPr lang="en-US" altLang="ko-KR" sz="2000" dirty="0"/>
              <a:t>convolution output</a:t>
            </a:r>
            <a:r>
              <a:rPr lang="ko-KR" altLang="en-US" sz="2000" dirty="0"/>
              <a:t>과 비슷하다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Submanifold Convolution output :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커널의 중앙이</a:t>
            </a:r>
            <a:r>
              <a:rPr lang="en-US" altLang="ko-KR" sz="2000" dirty="0"/>
              <a:t> input</a:t>
            </a:r>
            <a:r>
              <a:rPr lang="ko-KR" altLang="en-US" sz="2000" dirty="0"/>
              <a:t>에 존재하는 값을 지날 때 계산된다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왜 두 종류의 </a:t>
            </a:r>
            <a:r>
              <a:rPr lang="en-US" altLang="ko-KR" sz="2400" dirty="0"/>
              <a:t>convolution</a:t>
            </a:r>
            <a:r>
              <a:rPr lang="ko-KR" altLang="en-US" sz="2400" dirty="0"/>
              <a:t>을 사용했냐</a:t>
            </a:r>
            <a:r>
              <a:rPr lang="en-US" altLang="ko-KR" sz="2400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Submanifold</a:t>
            </a:r>
            <a:r>
              <a:rPr lang="ko-KR" altLang="en-US" sz="2000" dirty="0"/>
              <a:t> </a:t>
            </a:r>
            <a:r>
              <a:rPr lang="en-US" altLang="ko-KR" sz="2000" dirty="0"/>
              <a:t>convolution</a:t>
            </a:r>
            <a:r>
              <a:rPr lang="ko-KR" altLang="en-US" sz="2000" dirty="0"/>
              <a:t>만을 사용하면</a:t>
            </a:r>
            <a:r>
              <a:rPr lang="en-US" altLang="ko-KR" sz="2000" dirty="0"/>
              <a:t>, input </a:t>
            </a:r>
            <a:r>
              <a:rPr lang="ko-KR" altLang="en-US" sz="2000" dirty="0"/>
              <a:t>데이터에 대한 </a:t>
            </a:r>
            <a:r>
              <a:rPr lang="en-US" altLang="ko-KR" sz="2000" dirty="0"/>
              <a:t>spatial</a:t>
            </a:r>
            <a:r>
              <a:rPr lang="ko-KR" altLang="en-US" sz="2000" dirty="0"/>
              <a:t>한 정보를 손실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Sparse convolution</a:t>
            </a:r>
            <a:r>
              <a:rPr lang="ko-KR" altLang="en-US" sz="2000" dirty="0"/>
              <a:t>을 동시에 사용해서 </a:t>
            </a:r>
            <a:r>
              <a:rPr lang="en-US" altLang="ko-KR" sz="2000" dirty="0"/>
              <a:t>spatial</a:t>
            </a:r>
            <a:r>
              <a:rPr lang="ko-KR" altLang="en-US" sz="2000" dirty="0"/>
              <a:t>한 정보를 보강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0DDB2F-F77E-F4ED-8067-BD884436BAED}"/>
              </a:ext>
            </a:extLst>
          </p:cNvPr>
          <p:cNvGrpSpPr/>
          <p:nvPr/>
        </p:nvGrpSpPr>
        <p:grpSpPr>
          <a:xfrm>
            <a:off x="7519153" y="1706602"/>
            <a:ext cx="1458408" cy="1458408"/>
            <a:chOff x="1493134" y="3751175"/>
            <a:chExt cx="1458408" cy="145840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72BDCA-58BB-8CE5-7ACB-AC2ED86A715A}"/>
                </a:ext>
              </a:extLst>
            </p:cNvPr>
            <p:cNvSpPr/>
            <p:nvPr/>
          </p:nvSpPr>
          <p:spPr>
            <a:xfrm>
              <a:off x="1493134" y="3751175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/>
                <a:t>A1</a:t>
              </a:r>
              <a:endParaRPr kumimoji="1" lang="ko-Kore-KR" altLang="en-US" sz="9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615231-1514-AB00-6DCF-FDA55CCF241C}"/>
                </a:ext>
              </a:extLst>
            </p:cNvPr>
            <p:cNvSpPr/>
            <p:nvPr/>
          </p:nvSpPr>
          <p:spPr>
            <a:xfrm>
              <a:off x="1979270" y="3751175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/>
                <a:t>A1A2</a:t>
              </a:r>
              <a:endParaRPr kumimoji="1" lang="ko-Kore-KR" altLang="en-US" sz="9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1F4B41-C6E1-E14B-9CC1-0F0F398859D8}"/>
                </a:ext>
              </a:extLst>
            </p:cNvPr>
            <p:cNvSpPr/>
            <p:nvPr/>
          </p:nvSpPr>
          <p:spPr>
            <a:xfrm>
              <a:off x="2465406" y="3751175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/>
                <a:t>A1A2</a:t>
              </a:r>
              <a:endParaRPr kumimoji="1" lang="ko-Kore-KR" altLang="en-US" sz="9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3B6404-24E5-4B93-B601-0C7207349C9B}"/>
                </a:ext>
              </a:extLst>
            </p:cNvPr>
            <p:cNvSpPr/>
            <p:nvPr/>
          </p:nvSpPr>
          <p:spPr>
            <a:xfrm>
              <a:off x="1493134" y="4237311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/>
                <a:t>A1</a:t>
              </a:r>
              <a:endParaRPr kumimoji="1" lang="ko-Kore-KR" altLang="en-US" sz="9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CD2FDF-891C-C3B3-F4D5-6D6D7A60CDAD}"/>
                </a:ext>
              </a:extLst>
            </p:cNvPr>
            <p:cNvSpPr/>
            <p:nvPr/>
          </p:nvSpPr>
          <p:spPr>
            <a:xfrm>
              <a:off x="1979270" y="4237311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/>
                <a:t>A1A2</a:t>
              </a:r>
              <a:endParaRPr kumimoji="1" lang="ko-Kore-KR" altLang="en-US" sz="9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4C8C3B-C396-C689-B537-C45349DB61B0}"/>
                </a:ext>
              </a:extLst>
            </p:cNvPr>
            <p:cNvSpPr/>
            <p:nvPr/>
          </p:nvSpPr>
          <p:spPr>
            <a:xfrm>
              <a:off x="2465406" y="4237311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/>
                <a:t>A1A2</a:t>
              </a:r>
              <a:endParaRPr kumimoji="1" lang="ko-Kore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623D17-7CAD-1267-FEF6-8EE73FF00E81}"/>
                </a:ext>
              </a:extLst>
            </p:cNvPr>
            <p:cNvSpPr/>
            <p:nvPr/>
          </p:nvSpPr>
          <p:spPr>
            <a:xfrm>
              <a:off x="1493134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F202AE-F321-2ECB-2250-997C1C672448}"/>
                </a:ext>
              </a:extLst>
            </p:cNvPr>
            <p:cNvSpPr/>
            <p:nvPr/>
          </p:nvSpPr>
          <p:spPr>
            <a:xfrm>
              <a:off x="1979270" y="4723447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/>
                <a:t>A2</a:t>
              </a:r>
              <a:endParaRPr kumimoji="1" lang="ko-Kore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38642A-4639-B7DE-4DD1-2082C2A72927}"/>
                </a:ext>
              </a:extLst>
            </p:cNvPr>
            <p:cNvSpPr/>
            <p:nvPr/>
          </p:nvSpPr>
          <p:spPr>
            <a:xfrm>
              <a:off x="2465406" y="4723447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/>
                <a:t>A2</a:t>
              </a:r>
              <a:endParaRPr kumimoji="1" lang="ko-Kore-KR" altLang="en-US" sz="90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ACDFF2B-A563-DDFF-9882-072436ED223D}"/>
              </a:ext>
            </a:extLst>
          </p:cNvPr>
          <p:cNvGrpSpPr/>
          <p:nvPr/>
        </p:nvGrpSpPr>
        <p:grpSpPr>
          <a:xfrm>
            <a:off x="10125201" y="1706602"/>
            <a:ext cx="1458408" cy="1458408"/>
            <a:chOff x="1493134" y="3751175"/>
            <a:chExt cx="1458408" cy="145840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6DAFED1-1769-F739-0B50-85201BC3712D}"/>
                </a:ext>
              </a:extLst>
            </p:cNvPr>
            <p:cNvSpPr/>
            <p:nvPr/>
          </p:nvSpPr>
          <p:spPr>
            <a:xfrm>
              <a:off x="1493134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F0</a:t>
              </a:r>
              <a:endParaRPr kumimoji="1" lang="ko-Kore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8332A90-4021-DF04-CB3C-F28CDF51629B}"/>
                </a:ext>
              </a:extLst>
            </p:cNvPr>
            <p:cNvSpPr/>
            <p:nvPr/>
          </p:nvSpPr>
          <p:spPr>
            <a:xfrm>
              <a:off x="1979270" y="3751175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A1</a:t>
              </a:r>
              <a:endParaRPr kumimoji="1" lang="ko-Kore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91EFD2D-0461-76E6-F98A-0320A6DEBF2A}"/>
                </a:ext>
              </a:extLst>
            </p:cNvPr>
            <p:cNvSpPr/>
            <p:nvPr/>
          </p:nvSpPr>
          <p:spPr>
            <a:xfrm>
              <a:off x="2465406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F2</a:t>
              </a:r>
              <a:endParaRPr kumimoji="1" lang="ko-Kore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7AADEF9-5FA2-6AAE-1436-3931E0079AC6}"/>
                </a:ext>
              </a:extLst>
            </p:cNvPr>
            <p:cNvSpPr/>
            <p:nvPr/>
          </p:nvSpPr>
          <p:spPr>
            <a:xfrm>
              <a:off x="1493134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F3</a:t>
              </a:r>
              <a:endParaRPr kumimoji="1" lang="ko-Kore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4F3A348-A3CA-9FD8-D60B-4831EEABA89E}"/>
                </a:ext>
              </a:extLst>
            </p:cNvPr>
            <p:cNvSpPr/>
            <p:nvPr/>
          </p:nvSpPr>
          <p:spPr>
            <a:xfrm>
              <a:off x="1979270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F4</a:t>
              </a:r>
              <a:endParaRPr kumimoji="1" lang="ko-Kore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6333A1A-ED89-8C35-5AF9-B60EA0F4118E}"/>
                </a:ext>
              </a:extLst>
            </p:cNvPr>
            <p:cNvSpPr/>
            <p:nvPr/>
          </p:nvSpPr>
          <p:spPr>
            <a:xfrm>
              <a:off x="2465406" y="4237311"/>
              <a:ext cx="486136" cy="4861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A2</a:t>
              </a:r>
              <a:endParaRPr kumimoji="1" lang="ko-Kore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CE5B0F1-A8EC-FA3A-02E4-C9B7D470F3D9}"/>
                </a:ext>
              </a:extLst>
            </p:cNvPr>
            <p:cNvSpPr/>
            <p:nvPr/>
          </p:nvSpPr>
          <p:spPr>
            <a:xfrm>
              <a:off x="1493134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F6</a:t>
              </a:r>
              <a:endParaRPr kumimoji="1" lang="ko-Kore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DE83975-DB0E-B6D3-CF77-52F6F2106537}"/>
                </a:ext>
              </a:extLst>
            </p:cNvPr>
            <p:cNvSpPr/>
            <p:nvPr/>
          </p:nvSpPr>
          <p:spPr>
            <a:xfrm>
              <a:off x="1979270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F7</a:t>
              </a:r>
              <a:endParaRPr kumimoji="1" lang="ko-Kore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C47446F-AD05-2CA0-031F-DC8BC4B069E7}"/>
                </a:ext>
              </a:extLst>
            </p:cNvPr>
            <p:cNvSpPr/>
            <p:nvPr/>
          </p:nvSpPr>
          <p:spPr>
            <a:xfrm>
              <a:off x="2465406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F8</a:t>
              </a:r>
              <a:endParaRPr kumimoji="1" lang="ko-Kore-KR" altLang="en-US" dirty="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0ACBEF1-DA34-F93C-B2B1-810D5F8546F6}"/>
              </a:ext>
            </a:extLst>
          </p:cNvPr>
          <p:cNvSpPr txBox="1"/>
          <p:nvPr/>
        </p:nvSpPr>
        <p:spPr>
          <a:xfrm>
            <a:off x="7014468" y="3161691"/>
            <a:ext cx="246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Sparse Conv. output</a:t>
            </a:r>
            <a:endParaRPr kumimoji="1" lang="ko-Kore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9969C9-F6BE-F955-F2C5-719F4C29A84F}"/>
              </a:ext>
            </a:extLst>
          </p:cNvPr>
          <p:cNvSpPr txBox="1"/>
          <p:nvPr/>
        </p:nvSpPr>
        <p:spPr>
          <a:xfrm>
            <a:off x="9316861" y="3258712"/>
            <a:ext cx="30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Submanifold Conv. output</a:t>
            </a:r>
            <a:endParaRPr kumimoji="1" lang="ko-Kore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F154BD9-643E-2889-1A4F-34760F11BA4A}"/>
              </a:ext>
            </a:extLst>
          </p:cNvPr>
          <p:cNvGrpSpPr/>
          <p:nvPr/>
        </p:nvGrpSpPr>
        <p:grpSpPr>
          <a:xfrm>
            <a:off x="10125201" y="5035463"/>
            <a:ext cx="1813567" cy="1671358"/>
            <a:chOff x="1493134" y="3751175"/>
            <a:chExt cx="2430680" cy="242846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A7BE30E-4AB2-B833-3E30-801365873F79}"/>
                </a:ext>
              </a:extLst>
            </p:cNvPr>
            <p:cNvSpPr/>
            <p:nvPr/>
          </p:nvSpPr>
          <p:spPr>
            <a:xfrm>
              <a:off x="1493134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526DD00-D1D8-C50A-3D44-32AC96E9FA4E}"/>
                </a:ext>
              </a:extLst>
            </p:cNvPr>
            <p:cNvSpPr/>
            <p:nvPr/>
          </p:nvSpPr>
          <p:spPr>
            <a:xfrm>
              <a:off x="1979270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748B43-E48A-E3CB-EA7C-577E7B7B5E21}"/>
                </a:ext>
              </a:extLst>
            </p:cNvPr>
            <p:cNvSpPr/>
            <p:nvPr/>
          </p:nvSpPr>
          <p:spPr>
            <a:xfrm>
              <a:off x="2465406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67EF63B-F789-2E0F-AFAB-569212A1072F}"/>
                </a:ext>
              </a:extLst>
            </p:cNvPr>
            <p:cNvSpPr/>
            <p:nvPr/>
          </p:nvSpPr>
          <p:spPr>
            <a:xfrm>
              <a:off x="2951542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82BF3C1-7D81-3008-ACFA-06669253EF5E}"/>
                </a:ext>
              </a:extLst>
            </p:cNvPr>
            <p:cNvSpPr/>
            <p:nvPr/>
          </p:nvSpPr>
          <p:spPr>
            <a:xfrm>
              <a:off x="3437678" y="3751175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E021CC-C16F-5C96-469C-082DB5381C9F}"/>
                </a:ext>
              </a:extLst>
            </p:cNvPr>
            <p:cNvSpPr/>
            <p:nvPr/>
          </p:nvSpPr>
          <p:spPr>
            <a:xfrm>
              <a:off x="1493134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C683D61-61B4-2E72-7794-FAC3E4CB7F64}"/>
                </a:ext>
              </a:extLst>
            </p:cNvPr>
            <p:cNvSpPr/>
            <p:nvPr/>
          </p:nvSpPr>
          <p:spPr>
            <a:xfrm>
              <a:off x="1979270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62B73FF-308A-31D5-499E-3638A0A34DAE}"/>
                </a:ext>
              </a:extLst>
            </p:cNvPr>
            <p:cNvSpPr/>
            <p:nvPr/>
          </p:nvSpPr>
          <p:spPr>
            <a:xfrm>
              <a:off x="2465406" y="4237311"/>
              <a:ext cx="486136" cy="4861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P1</a:t>
              </a:r>
              <a:endParaRPr kumimoji="1" lang="ko-Kore-KR" altLang="en-US" sz="1100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C8425D7-BC4C-EE80-A06F-DB75C1DCB389}"/>
                </a:ext>
              </a:extLst>
            </p:cNvPr>
            <p:cNvSpPr/>
            <p:nvPr/>
          </p:nvSpPr>
          <p:spPr>
            <a:xfrm>
              <a:off x="2951542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B08BE37-B164-4B97-F8F6-49C2D3A8C28A}"/>
                </a:ext>
              </a:extLst>
            </p:cNvPr>
            <p:cNvSpPr/>
            <p:nvPr/>
          </p:nvSpPr>
          <p:spPr>
            <a:xfrm>
              <a:off x="3437678" y="4237311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A28B484-C1FE-2CA7-21DD-4C0607935643}"/>
                </a:ext>
              </a:extLst>
            </p:cNvPr>
            <p:cNvSpPr/>
            <p:nvPr/>
          </p:nvSpPr>
          <p:spPr>
            <a:xfrm>
              <a:off x="1493134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78DFD01-5BCB-C9CF-3DFA-5A9E7AD37796}"/>
                </a:ext>
              </a:extLst>
            </p:cNvPr>
            <p:cNvSpPr/>
            <p:nvPr/>
          </p:nvSpPr>
          <p:spPr>
            <a:xfrm>
              <a:off x="1979270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508AEE5-B460-035D-2832-2C1559227CA7}"/>
                </a:ext>
              </a:extLst>
            </p:cNvPr>
            <p:cNvSpPr/>
            <p:nvPr/>
          </p:nvSpPr>
          <p:spPr>
            <a:xfrm>
              <a:off x="2465406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4209357-DBB0-B659-8EB3-AD137BFDFE18}"/>
                </a:ext>
              </a:extLst>
            </p:cNvPr>
            <p:cNvSpPr/>
            <p:nvPr/>
          </p:nvSpPr>
          <p:spPr>
            <a:xfrm>
              <a:off x="2951542" y="4723447"/>
              <a:ext cx="486136" cy="4861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P2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7695833-63CC-415D-3850-2869A84C586D}"/>
                </a:ext>
              </a:extLst>
            </p:cNvPr>
            <p:cNvSpPr/>
            <p:nvPr/>
          </p:nvSpPr>
          <p:spPr>
            <a:xfrm>
              <a:off x="3437678" y="472344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ED53355-1414-DAC0-EDD2-38DFC6A4A61F}"/>
                </a:ext>
              </a:extLst>
            </p:cNvPr>
            <p:cNvSpPr/>
            <p:nvPr/>
          </p:nvSpPr>
          <p:spPr>
            <a:xfrm>
              <a:off x="1493134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D5AA703-D51A-4BFD-DCC1-4FA7AF0FB054}"/>
                </a:ext>
              </a:extLst>
            </p:cNvPr>
            <p:cNvSpPr/>
            <p:nvPr/>
          </p:nvSpPr>
          <p:spPr>
            <a:xfrm>
              <a:off x="1979270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3A702C4-2F47-0DC5-EFFE-8DC46C9BB552}"/>
                </a:ext>
              </a:extLst>
            </p:cNvPr>
            <p:cNvSpPr/>
            <p:nvPr/>
          </p:nvSpPr>
          <p:spPr>
            <a:xfrm>
              <a:off x="2465406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AF3766D-2884-CE67-8AF1-25DA242A38ED}"/>
                </a:ext>
              </a:extLst>
            </p:cNvPr>
            <p:cNvSpPr/>
            <p:nvPr/>
          </p:nvSpPr>
          <p:spPr>
            <a:xfrm>
              <a:off x="2951542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4A8C0A-053A-CA34-FD49-8842FA166370}"/>
                </a:ext>
              </a:extLst>
            </p:cNvPr>
            <p:cNvSpPr/>
            <p:nvPr/>
          </p:nvSpPr>
          <p:spPr>
            <a:xfrm>
              <a:off x="3437678" y="520847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66783F3-8DAA-0881-1069-02C74BC15871}"/>
                </a:ext>
              </a:extLst>
            </p:cNvPr>
            <p:cNvSpPr/>
            <p:nvPr/>
          </p:nvSpPr>
          <p:spPr>
            <a:xfrm>
              <a:off x="1493134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E30D94C-558A-09EF-E3CB-207EE59DB6DB}"/>
                </a:ext>
              </a:extLst>
            </p:cNvPr>
            <p:cNvSpPr/>
            <p:nvPr/>
          </p:nvSpPr>
          <p:spPr>
            <a:xfrm>
              <a:off x="1979270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E512439-D08E-F976-1006-810CF9330807}"/>
                </a:ext>
              </a:extLst>
            </p:cNvPr>
            <p:cNvSpPr/>
            <p:nvPr/>
          </p:nvSpPr>
          <p:spPr>
            <a:xfrm>
              <a:off x="2465406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C961E48-72B1-91DD-2858-0ACA470D76E2}"/>
                </a:ext>
              </a:extLst>
            </p:cNvPr>
            <p:cNvSpPr/>
            <p:nvPr/>
          </p:nvSpPr>
          <p:spPr>
            <a:xfrm>
              <a:off x="2951542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2DFA8C9-41FF-3491-E4D2-FA41DA2C12DD}"/>
                </a:ext>
              </a:extLst>
            </p:cNvPr>
            <p:cNvSpPr/>
            <p:nvPr/>
          </p:nvSpPr>
          <p:spPr>
            <a:xfrm>
              <a:off x="3437678" y="5693507"/>
              <a:ext cx="486136" cy="486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8AFE84DE-570C-51C9-9ECA-4076135F2F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latin typeface="Arial Rounded MT Bold" panose="020F0704030504030204" pitchFamily="34" charset="0"/>
              </a:rPr>
              <a:t>Submanifold &amp; Sparse Convolution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108F0D7-996D-1C88-6A7F-99E0C9E919D6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581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(9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FF3EB-C4E5-A74C-E732-48D44AE39543}"/>
              </a:ext>
            </a:extLst>
          </p:cNvPr>
          <p:cNvSpPr txBox="1"/>
          <p:nvPr/>
        </p:nvSpPr>
        <p:spPr>
          <a:xfrm>
            <a:off x="1132116" y="1387623"/>
            <a:ext cx="392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Region Proposal Network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80577F-991D-C544-33BB-4C209A438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7" r="17694" b="21764"/>
          <a:stretch/>
        </p:blipFill>
        <p:spPr>
          <a:xfrm>
            <a:off x="7356108" y="2481650"/>
            <a:ext cx="4835892" cy="3054302"/>
          </a:xfrm>
          <a:prstGeom prst="rect">
            <a:avLst/>
          </a:prstGeom>
        </p:spPr>
      </p:pic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EBDB1640-7DD3-12FC-0E79-B4CF89930518}"/>
              </a:ext>
            </a:extLst>
          </p:cNvPr>
          <p:cNvSpPr txBox="1">
            <a:spLocks/>
          </p:cNvSpPr>
          <p:nvPr/>
        </p:nvSpPr>
        <p:spPr>
          <a:xfrm>
            <a:off x="838201" y="1976416"/>
            <a:ext cx="6712973" cy="4350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2600" dirty="0"/>
              <a:t>Similar architecture to Single Shot </a:t>
            </a:r>
            <a:r>
              <a:rPr lang="en-US" altLang="ko-Kore-KR" sz="2600" dirty="0" err="1"/>
              <a:t>Multibox</a:t>
            </a:r>
            <a:r>
              <a:rPr lang="en-US" altLang="ko-Kore-KR" sz="2600" dirty="0"/>
              <a:t> Detector (SSD)</a:t>
            </a:r>
            <a:r>
              <a:rPr lang="en-US" altLang="ko-Kore-KR" sz="2600" baseline="30000" dirty="0"/>
              <a:t>[2]</a:t>
            </a:r>
          </a:p>
          <a:p>
            <a:pPr lvl="1"/>
            <a:r>
              <a:rPr lang="en-US" altLang="ko-Kore-KR" sz="2200" dirty="0"/>
              <a:t>Input:</a:t>
            </a:r>
            <a:r>
              <a:rPr lang="en-US" altLang="ko-Kore-KR" sz="2000" dirty="0"/>
              <a:t> </a:t>
            </a:r>
            <a:r>
              <a:rPr lang="en-US" altLang="ko-Kore-KR" sz="1900" dirty="0">
                <a:effectLst/>
                <a:latin typeface="URWPalladioL"/>
              </a:rPr>
              <a:t>the feature maps from the sparse convolutional middle extractor</a:t>
            </a:r>
            <a:endParaRPr lang="en-US" altLang="ko-Kore-KR" sz="1800" dirty="0">
              <a:effectLst/>
              <a:latin typeface="URWPalladioL"/>
            </a:endParaRPr>
          </a:p>
          <a:p>
            <a:pPr lvl="1"/>
            <a:endParaRPr lang="en-US" altLang="ko-Kore-KR" sz="1800" dirty="0">
              <a:latin typeface="URWPalladioL"/>
            </a:endParaRPr>
          </a:p>
          <a:p>
            <a:pPr lvl="1"/>
            <a:r>
              <a:rPr lang="en-US" altLang="ko-Kore-KR" sz="2200" dirty="0"/>
              <a:t>3 Steps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ore-KR" sz="1700" dirty="0">
                <a:effectLst/>
                <a:latin typeface="URWPalladioL"/>
              </a:rPr>
              <a:t>Each stage starts with a convolutional layer for </a:t>
            </a:r>
            <a:r>
              <a:rPr lang="en-US" altLang="ko-Kore-KR" sz="1700" dirty="0" err="1">
                <a:effectLst/>
                <a:latin typeface="URWPalladioL"/>
              </a:rPr>
              <a:t>downsampling</a:t>
            </a:r>
            <a:r>
              <a:rPr lang="en-US" altLang="ko-Kore-KR" sz="1700" dirty="0">
                <a:effectLst/>
                <a:latin typeface="URWPalladioL"/>
              </a:rPr>
              <a:t>, goes through several more convolutional layers, and then goes through a BN and </a:t>
            </a:r>
            <a:r>
              <a:rPr lang="en-US" altLang="ko-Kore-KR" sz="1700" dirty="0" err="1">
                <a:effectLst/>
                <a:latin typeface="URWPalladioL"/>
              </a:rPr>
              <a:t>ReLU</a:t>
            </a:r>
            <a:r>
              <a:rPr lang="en-US" altLang="ko-Kore-KR" sz="1700" dirty="0">
                <a:effectLst/>
                <a:latin typeface="URWPalladioL"/>
              </a:rPr>
              <a:t> layer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ore-KR" sz="1700" dirty="0" err="1">
                <a:latin typeface="URWPalladioL"/>
              </a:rPr>
              <a:t>U</a:t>
            </a:r>
            <a:r>
              <a:rPr lang="en-US" altLang="ko-Kore-KR" sz="1700" dirty="0" err="1">
                <a:effectLst/>
                <a:latin typeface="URWPalladioL"/>
              </a:rPr>
              <a:t>psampling</a:t>
            </a:r>
            <a:r>
              <a:rPr lang="en-US" altLang="ko-Kore-KR" sz="1700" dirty="0">
                <a:effectLst/>
                <a:latin typeface="URWPalladioL"/>
              </a:rPr>
              <a:t> the output of each stage to a feature map of the same size and concatenate these feature maps into one feature map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ore-KR" sz="1700" dirty="0">
                <a:latin typeface="URWPalladioL"/>
              </a:rPr>
              <a:t>T</a:t>
            </a:r>
            <a:r>
              <a:rPr lang="en-US" altLang="ko-Kore-KR" sz="1700" dirty="0">
                <a:effectLst/>
                <a:latin typeface="URWPalladioL"/>
              </a:rPr>
              <a:t>hree 1 </a:t>
            </a:r>
            <a:r>
              <a:rPr lang="en-US" altLang="ko-Kore-KR" sz="1700" dirty="0">
                <a:effectLst/>
                <a:latin typeface="CMSY10"/>
              </a:rPr>
              <a:t>× </a:t>
            </a:r>
            <a:r>
              <a:rPr lang="en-US" altLang="ko-Kore-KR" sz="1700" dirty="0">
                <a:effectLst/>
                <a:latin typeface="URWPalladioL"/>
              </a:rPr>
              <a:t>1 convolutions are applied for the prediction of class, regression offsets and direction</a:t>
            </a:r>
          </a:p>
          <a:p>
            <a:pPr lvl="1"/>
            <a:endParaRPr lang="en-US" altLang="ko-Kore-KR" sz="1800" dirty="0">
              <a:latin typeface="URWPalladioL"/>
            </a:endParaRPr>
          </a:p>
          <a:p>
            <a:pPr lvl="1"/>
            <a:r>
              <a:rPr lang="en-US" altLang="ko-Kore-KR" sz="2200" dirty="0">
                <a:latin typeface="URWPalladioL"/>
              </a:rPr>
              <a:t>Output:</a:t>
            </a:r>
            <a:r>
              <a:rPr lang="en-US" altLang="ko-Kore-KR" sz="1800" dirty="0">
                <a:latin typeface="URWPalladioL"/>
              </a:rPr>
              <a:t> </a:t>
            </a:r>
            <a:r>
              <a:rPr lang="en-US" altLang="ko-Kore-KR" sz="1900" dirty="0">
                <a:latin typeface="URWPalladioL"/>
              </a:rPr>
              <a:t>score, regression and direction map</a:t>
            </a:r>
            <a:endParaRPr lang="en-US" altLang="ko-Kore-KR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DAA8C-389E-6FC2-8420-5E0ACD210A1A}"/>
              </a:ext>
            </a:extLst>
          </p:cNvPr>
          <p:cNvSpPr txBox="1"/>
          <p:nvPr/>
        </p:nvSpPr>
        <p:spPr>
          <a:xfrm>
            <a:off x="0" y="6326914"/>
            <a:ext cx="9701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 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Liu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.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 W, </a:t>
            </a:r>
            <a:r>
              <a:rPr lang="en-US" altLang="ko-Kore-KR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Anguelov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.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 D, Erhan. D, </a:t>
            </a:r>
            <a:r>
              <a:rPr lang="en-US" altLang="ko-Kore-KR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Szegedy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.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 C, Reed. S, Fu. C. Y, 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and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 Berg. A. C, “SSD: Single Shot </a:t>
            </a:r>
            <a:r>
              <a:rPr lang="en-US" altLang="ko-Kore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M</a:t>
            </a:r>
            <a:r>
              <a:rPr lang="en-US" altLang="ko-Kore-KR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ultibox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 Detector,” </a:t>
            </a:r>
            <a:r>
              <a:rPr lang="en-US" altLang="ko-Kore-KR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in Proc. 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European Conference on Computer Vision (ECCV) 2016, p.21-37, Amsterdam, Netherlands, Oct 2016.</a:t>
            </a:r>
            <a:endParaRPr lang="en-US" altLang="ko-Kore-KR" sz="16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URWPalladioL"/>
            </a:endParaRPr>
          </a:p>
        </p:txBody>
      </p:sp>
    </p:spTree>
    <p:extLst>
      <p:ext uri="{BB962C8B-B14F-4D97-AF65-F5344CB8AC3E}">
        <p14:creationId xmlns:p14="http://schemas.microsoft.com/office/powerpoint/2010/main" val="305330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(10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18</a:t>
            </a:fld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F71C1-2719-8100-8B4A-68B008C27781}"/>
              </a:ext>
            </a:extLst>
          </p:cNvPr>
          <p:cNvSpPr txBox="1"/>
          <p:nvPr/>
        </p:nvSpPr>
        <p:spPr>
          <a:xfrm>
            <a:off x="1132116" y="1387623"/>
            <a:ext cx="31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Anchors and Targets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A40DA5-2EEC-1016-77E3-9AE8A63088CA}"/>
              </a:ext>
            </a:extLst>
          </p:cNvPr>
          <p:cNvSpPr txBox="1"/>
          <p:nvPr/>
        </p:nvSpPr>
        <p:spPr>
          <a:xfrm>
            <a:off x="838200" y="2022971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ko-KR" altLang="en-US" dirty="0"/>
              <a:t>검출되는 물체는 대략적으로 고정된 크기를 가짐</a:t>
            </a:r>
            <a:endParaRPr lang="en-US" altLang="ko-KR" dirty="0"/>
          </a:p>
          <a:p>
            <a:pPr marL="0" indent="0" hangingPunct="1">
              <a:buNone/>
            </a:pPr>
            <a:r>
              <a:rPr lang="en-US" altLang="ko-KR" dirty="0"/>
              <a:t>  &gt;&gt; KITTI </a:t>
            </a:r>
            <a:r>
              <a:rPr lang="ko-KR" altLang="en-US" dirty="0"/>
              <a:t> </a:t>
            </a:r>
            <a:r>
              <a:rPr lang="en-US" altLang="ko-KR" dirty="0"/>
              <a:t>training set</a:t>
            </a:r>
            <a:r>
              <a:rPr lang="ko-KR" altLang="en-US" dirty="0"/>
              <a:t>에서 </a:t>
            </a:r>
            <a:r>
              <a:rPr lang="en-US" altLang="ko-KR" dirty="0"/>
              <a:t>0</a:t>
            </a:r>
            <a:r>
              <a:rPr lang="ko-KR" altLang="en-US" dirty="0"/>
              <a:t>도와 </a:t>
            </a:r>
            <a:r>
              <a:rPr lang="en-US" altLang="ko-KR" dirty="0"/>
              <a:t>90</a:t>
            </a:r>
            <a:r>
              <a:rPr lang="ko-KR" altLang="en-US" dirty="0"/>
              <a:t>도 회전된 </a:t>
            </a:r>
            <a:r>
              <a:rPr lang="en-US" altLang="ko-KR" b="1" dirty="0"/>
              <a:t>GT</a:t>
            </a:r>
            <a:r>
              <a:rPr lang="ko-KR" altLang="en-US" b="1" dirty="0"/>
              <a:t>의 중심 위치와 크기의 평균을 기반으로 고정된 크기의 </a:t>
            </a:r>
            <a:r>
              <a:rPr lang="en-US" altLang="ko-KR" b="1" dirty="0"/>
              <a:t>anchor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0" indent="0" hangingPunct="1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Classification : one-hot vector of classification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Regression : 7-vector box regression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Direction : one-hot vector of direction classification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Threshold (</a:t>
            </a:r>
            <a:r>
              <a:rPr lang="en-US" altLang="ko-KR" dirty="0" err="1"/>
              <a:t>IoU</a:t>
            </a:r>
            <a:r>
              <a:rPr lang="en-US" altLang="ko-KR" dirty="0"/>
              <a:t>) for matching/non-matching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741F2-FE92-68F1-945E-DCD5108893E1}"/>
              </a:ext>
            </a:extLst>
          </p:cNvPr>
          <p:cNvSpPr txBox="1"/>
          <p:nvPr/>
        </p:nvSpPr>
        <p:spPr>
          <a:xfrm>
            <a:off x="1956121" y="3146008"/>
            <a:ext cx="58625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1">
              <a:buFont typeface="Wingdings" panose="05000000000000000000" pitchFamily="2" charset="2"/>
              <a:buChar char="§"/>
            </a:pPr>
            <a:r>
              <a:rPr lang="en-US" altLang="ko-KR" sz="1500" dirty="0"/>
              <a:t>Car : w</a:t>
            </a:r>
            <a:r>
              <a:rPr lang="ko-KR" altLang="en-US" sz="1500" dirty="0"/>
              <a:t> </a:t>
            </a:r>
            <a:r>
              <a:rPr lang="en-US" altLang="ko-KR" sz="1500" dirty="0"/>
              <a:t>=</a:t>
            </a:r>
            <a:r>
              <a:rPr lang="ko-KR" altLang="en-US" sz="1500" dirty="0"/>
              <a:t> </a:t>
            </a:r>
            <a:r>
              <a:rPr lang="en-US" altLang="ko-KR" sz="1500" dirty="0"/>
              <a:t>1.6,</a:t>
            </a:r>
            <a:r>
              <a:rPr lang="ko-KR" altLang="en-US" sz="1500" dirty="0"/>
              <a:t> </a:t>
            </a:r>
            <a:r>
              <a:rPr lang="en-US" altLang="ko-KR" sz="1500" dirty="0"/>
              <a:t>l</a:t>
            </a:r>
            <a:r>
              <a:rPr lang="ko-KR" altLang="en-US" sz="1500" dirty="0"/>
              <a:t> </a:t>
            </a:r>
            <a:r>
              <a:rPr lang="en-US" altLang="ko-KR" sz="1500" dirty="0"/>
              <a:t>=</a:t>
            </a:r>
            <a:r>
              <a:rPr lang="ko-KR" altLang="en-US" sz="1500" dirty="0"/>
              <a:t> </a:t>
            </a:r>
            <a:r>
              <a:rPr lang="en-US" altLang="ko-KR" sz="1500" dirty="0"/>
              <a:t>3.9,</a:t>
            </a:r>
            <a:r>
              <a:rPr lang="ko-KR" altLang="en-US" sz="1500" dirty="0"/>
              <a:t> </a:t>
            </a:r>
            <a:r>
              <a:rPr lang="en-US" altLang="ko-KR" sz="1500" dirty="0"/>
              <a:t>h</a:t>
            </a:r>
            <a:r>
              <a:rPr lang="ko-KR" altLang="en-US" sz="1500" dirty="0"/>
              <a:t> </a:t>
            </a:r>
            <a:r>
              <a:rPr lang="en-US" altLang="ko-KR" sz="1500" dirty="0"/>
              <a:t>=</a:t>
            </a:r>
            <a:r>
              <a:rPr lang="ko-KR" altLang="en-US" sz="1500" dirty="0"/>
              <a:t> </a:t>
            </a:r>
            <a:r>
              <a:rPr lang="en-US" altLang="ko-KR" sz="1500" dirty="0"/>
              <a:t>1.56,</a:t>
            </a:r>
            <a:r>
              <a:rPr lang="ko-KR" altLang="en-US" sz="1500" dirty="0"/>
              <a:t> </a:t>
            </a:r>
            <a:r>
              <a:rPr lang="en-US" altLang="ko-KR" sz="1500" dirty="0"/>
              <a:t>z</a:t>
            </a:r>
            <a:r>
              <a:rPr lang="ko-KR" altLang="en-US" sz="1500" dirty="0"/>
              <a:t> </a:t>
            </a:r>
            <a:r>
              <a:rPr lang="en-US" altLang="ko-KR" sz="1500" dirty="0"/>
              <a:t>=</a:t>
            </a:r>
            <a:r>
              <a:rPr lang="ko-KR" altLang="en-US" sz="1500" dirty="0"/>
              <a:t> </a:t>
            </a:r>
            <a:r>
              <a:rPr lang="en-US" altLang="ko-KR" sz="1500" dirty="0"/>
              <a:t>-1.0</a:t>
            </a:r>
          </a:p>
          <a:p>
            <a:pPr marL="285750" indent="-285750" hangingPunct="1">
              <a:buFont typeface="Wingdings" panose="05000000000000000000" pitchFamily="2" charset="2"/>
              <a:buChar char="§"/>
            </a:pPr>
            <a:r>
              <a:rPr lang="en-US" altLang="ko-KR" sz="1500" dirty="0"/>
              <a:t>Pedestrian : w = 0.6, l = 0.8, h = 1.73, z = -0.6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/>
              <a:t>Cyclist : w = 0.6, l = 1.76, h = 1.73, z = -0.6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383A1-B9F0-1C59-7790-0036F9B59AAD}"/>
              </a:ext>
            </a:extLst>
          </p:cNvPr>
          <p:cNvSpPr txBox="1"/>
          <p:nvPr/>
        </p:nvSpPr>
        <p:spPr>
          <a:xfrm>
            <a:off x="1956121" y="5809979"/>
            <a:ext cx="4994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/>
              <a:t>0.45 (0) &lt; Car &lt; 0.6 (1)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/>
              <a:t>0.35 (0) &lt; Pedestrian, Cyclist &lt; 0.5 (1)</a:t>
            </a:r>
          </a:p>
          <a:p>
            <a:endParaRPr lang="ko-KR" altLang="en-US" dirty="0"/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B5E61C84-B212-4CD8-E077-7D23893EB263}"/>
              </a:ext>
            </a:extLst>
          </p:cNvPr>
          <p:cNvSpPr/>
          <p:nvPr/>
        </p:nvSpPr>
        <p:spPr>
          <a:xfrm>
            <a:off x="8257502" y="3352204"/>
            <a:ext cx="1718733" cy="1574676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9C91FE-FE5F-2104-E1F4-F520CAB44BF4}"/>
                  </a:ext>
                </a:extLst>
              </p:cNvPr>
              <p:cNvSpPr txBox="1"/>
              <p:nvPr/>
            </p:nvSpPr>
            <p:spPr>
              <a:xfrm>
                <a:off x="8758446" y="4835783"/>
                <a:ext cx="3414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9C91FE-FE5F-2104-E1F4-F520CAB44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446" y="4835783"/>
                <a:ext cx="3414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E9FDD2-5DA8-4811-4B70-5C1FF37CE76C}"/>
                  </a:ext>
                </a:extLst>
              </p:cNvPr>
              <p:cNvSpPr txBox="1"/>
              <p:nvPr/>
            </p:nvSpPr>
            <p:spPr>
              <a:xfrm>
                <a:off x="9708124" y="4639828"/>
                <a:ext cx="256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E9FDD2-5DA8-4811-4B70-5C1FF37CE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124" y="4639828"/>
                <a:ext cx="2568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E562E5-4009-D3E7-7C9B-EFC3E7A5A1D8}"/>
                  </a:ext>
                </a:extLst>
              </p:cNvPr>
              <p:cNvSpPr txBox="1"/>
              <p:nvPr/>
            </p:nvSpPr>
            <p:spPr>
              <a:xfrm>
                <a:off x="9916968" y="3871519"/>
                <a:ext cx="318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E562E5-4009-D3E7-7C9B-EFC3E7A5A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968" y="3871519"/>
                <a:ext cx="3189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28B9EFB-D25F-714B-004C-63816F4957D3}"/>
              </a:ext>
            </a:extLst>
          </p:cNvPr>
          <p:cNvSpPr/>
          <p:nvPr/>
        </p:nvSpPr>
        <p:spPr>
          <a:xfrm>
            <a:off x="8994911" y="4067310"/>
            <a:ext cx="114300" cy="1157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FA5BA7F-0E15-DB80-3927-22A028FB9B9F}"/>
              </a:ext>
            </a:extLst>
          </p:cNvPr>
          <p:cNvCxnSpPr>
            <a:cxnSpLocks/>
          </p:cNvCxnSpPr>
          <p:nvPr/>
        </p:nvCxnSpPr>
        <p:spPr>
          <a:xfrm flipH="1">
            <a:off x="8578529" y="2830565"/>
            <a:ext cx="847373" cy="1527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FD491FE-CA77-26B3-4493-01A8FF3E465A}"/>
              </a:ext>
            </a:extLst>
          </p:cNvPr>
          <p:cNvCxnSpPr>
            <a:cxnSpLocks/>
          </p:cNvCxnSpPr>
          <p:nvPr/>
        </p:nvCxnSpPr>
        <p:spPr>
          <a:xfrm flipH="1">
            <a:off x="7738616" y="3509662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CA9437-99D4-FA83-0C86-F42363E09E29}"/>
              </a:ext>
            </a:extLst>
          </p:cNvPr>
          <p:cNvCxnSpPr>
            <a:cxnSpLocks/>
          </p:cNvCxnSpPr>
          <p:nvPr/>
        </p:nvCxnSpPr>
        <p:spPr>
          <a:xfrm>
            <a:off x="9044902" y="3509662"/>
            <a:ext cx="0" cy="211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8FBEF1-D3B4-5A52-3DF5-E702BFF91085}"/>
                  </a:ext>
                </a:extLst>
              </p:cNvPr>
              <p:cNvSpPr txBox="1"/>
              <p:nvPr/>
            </p:nvSpPr>
            <p:spPr>
              <a:xfrm>
                <a:off x="8688294" y="3686853"/>
                <a:ext cx="2906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8FBEF1-D3B4-5A52-3DF5-E702BFF91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94" y="3686853"/>
                <a:ext cx="2906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왼쪽 대괄호[L] 25">
            <a:extLst>
              <a:ext uri="{FF2B5EF4-FFF2-40B4-BE49-F238E27FC236}">
                <a16:creationId xmlns:a16="http://schemas.microsoft.com/office/drawing/2014/main" id="{14361ED7-313D-0ACE-1E33-063E603A4DDF}"/>
              </a:ext>
            </a:extLst>
          </p:cNvPr>
          <p:cNvSpPr/>
          <p:nvPr/>
        </p:nvSpPr>
        <p:spPr>
          <a:xfrm>
            <a:off x="8929190" y="3557387"/>
            <a:ext cx="45719" cy="560377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525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(11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19</a:t>
            </a:fld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F71C1-2719-8100-8B4A-68B008C27781}"/>
              </a:ext>
            </a:extLst>
          </p:cNvPr>
          <p:cNvSpPr txBox="1"/>
          <p:nvPr/>
        </p:nvSpPr>
        <p:spPr>
          <a:xfrm>
            <a:off x="1132116" y="1387623"/>
            <a:ext cx="31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Anchors and Targets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498E70-18B0-9953-6998-11CF6569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106" y="2418310"/>
            <a:ext cx="2255061" cy="3796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77937B-AFC8-31F9-FE03-E4466B09D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064" y="2702084"/>
            <a:ext cx="6087870" cy="2245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9D512-E68C-DD7F-7331-50899570DCA0}"/>
                  </a:ext>
                </a:extLst>
              </p:cNvPr>
              <p:cNvSpPr txBox="1"/>
              <p:nvPr/>
            </p:nvSpPr>
            <p:spPr>
              <a:xfrm>
                <a:off x="7933619" y="4935786"/>
                <a:ext cx="37391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x, y, z : center coordinates</a:t>
                </a:r>
              </a:p>
              <a:p>
                <a:r>
                  <a:rPr lang="en-US" altLang="ko-KR" dirty="0"/>
                  <a:t>w, l, h :  width, length, height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yaw(z-axis) rotation</a:t>
                </a:r>
              </a:p>
              <a:p>
                <a:pPr algn="just"/>
                <a:r>
                  <a:rPr lang="en-US" altLang="ko-KR" dirty="0"/>
                  <a:t>t, a, g : encoded value, anchor, GT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9D512-E68C-DD7F-7331-50899570D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619" y="4935786"/>
                <a:ext cx="3739110" cy="1200329"/>
              </a:xfrm>
              <a:prstGeom prst="rect">
                <a:avLst/>
              </a:prstGeom>
              <a:blipFill>
                <a:blip r:embed="rId4"/>
                <a:stretch>
                  <a:fillRect l="-1303" t="-3046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84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Outline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AAE38-FA75-25BF-8034-8ED43DF5F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397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kumimoji="1" lang="en-US" altLang="ko-Kore-KR" dirty="0"/>
              <a:t>Introduction</a:t>
            </a:r>
          </a:p>
          <a:p>
            <a:pPr>
              <a:buFont typeface="Wingdings" pitchFamily="2" charset="2"/>
              <a:buChar char="§"/>
            </a:pPr>
            <a:endParaRPr kumimoji="1" lang="en-US" altLang="ko-Kore-KR" dirty="0"/>
          </a:p>
          <a:p>
            <a:pPr>
              <a:buFont typeface="Wingdings" pitchFamily="2" charset="2"/>
              <a:buChar char="§"/>
            </a:pPr>
            <a:r>
              <a:rPr kumimoji="1" lang="en-US" altLang="ko-Kore-KR" dirty="0"/>
              <a:t>Related Work</a:t>
            </a:r>
          </a:p>
          <a:p>
            <a:pPr>
              <a:buFont typeface="Wingdings" pitchFamily="2" charset="2"/>
              <a:buChar char="§"/>
            </a:pPr>
            <a:endParaRPr kumimoji="1" lang="en-US" altLang="ko-Kore-KR" dirty="0"/>
          </a:p>
          <a:p>
            <a:pPr>
              <a:buFont typeface="Wingdings" pitchFamily="2" charset="2"/>
              <a:buChar char="§"/>
            </a:pPr>
            <a:r>
              <a:rPr kumimoji="1" lang="en-US" altLang="ko-Kore-KR" dirty="0"/>
              <a:t>SECOND Detector</a:t>
            </a:r>
          </a:p>
          <a:p>
            <a:pPr lvl="1">
              <a:buFont typeface="Wingdings" pitchFamily="2" charset="2"/>
              <a:buChar char="§"/>
            </a:pPr>
            <a:r>
              <a:rPr kumimoji="1" lang="en-US" altLang="ko-Kore-KR" dirty="0"/>
              <a:t>Network Architecture</a:t>
            </a:r>
          </a:p>
          <a:p>
            <a:pPr lvl="1">
              <a:buFont typeface="Wingdings" pitchFamily="2" charset="2"/>
              <a:buChar char="§"/>
            </a:pPr>
            <a:r>
              <a:rPr kumimoji="1" lang="en-US" altLang="ko-Kore-KR" dirty="0"/>
              <a:t>Loss</a:t>
            </a:r>
          </a:p>
          <a:p>
            <a:pPr lvl="1">
              <a:buFont typeface="Wingdings" pitchFamily="2" charset="2"/>
              <a:buChar char="§"/>
            </a:pPr>
            <a:r>
              <a:rPr kumimoji="1" lang="en-US" altLang="ko-Kore-KR" dirty="0"/>
              <a:t>Data Augmentation</a:t>
            </a:r>
          </a:p>
          <a:p>
            <a:pPr>
              <a:buFont typeface="Wingdings" pitchFamily="2" charset="2"/>
              <a:buChar char="§"/>
            </a:pPr>
            <a:r>
              <a:rPr kumimoji="1" lang="en-US" altLang="ko-Kore-KR" dirty="0"/>
              <a:t>Experiments</a:t>
            </a:r>
          </a:p>
          <a:p>
            <a:pPr>
              <a:buFont typeface="Wingdings" pitchFamily="2" charset="2"/>
              <a:buChar char="§"/>
            </a:pPr>
            <a:endParaRPr kumimoji="1" lang="en-US" altLang="ko-Kore-KR" dirty="0"/>
          </a:p>
          <a:p>
            <a:pPr>
              <a:buFont typeface="Wingdings" pitchFamily="2" charset="2"/>
              <a:buChar char="§"/>
            </a:pPr>
            <a:r>
              <a:rPr kumimoji="1" lang="en-US" altLang="ko-Kore-KR" dirty="0"/>
              <a:t>Conclusion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4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(12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F86D3-91B8-7B1D-69A4-64FB1D628F5F}"/>
              </a:ext>
            </a:extLst>
          </p:cNvPr>
          <p:cNvSpPr txBox="1"/>
          <p:nvPr/>
        </p:nvSpPr>
        <p:spPr>
          <a:xfrm>
            <a:off x="1132116" y="1387623"/>
            <a:ext cx="832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Loss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BD6317-A910-568E-0539-433F485038F7}"/>
                  </a:ext>
                </a:extLst>
              </p:cNvPr>
              <p:cNvSpPr txBox="1"/>
              <p:nvPr/>
            </p:nvSpPr>
            <p:spPr>
              <a:xfrm>
                <a:off x="938412" y="2108864"/>
                <a:ext cx="10707547" cy="1492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sz="2200" dirty="0"/>
                  <a:t>Sine-Error Loss for Angle Regression</a:t>
                </a:r>
              </a:p>
              <a:p>
                <a:endParaRPr lang="en-US" altLang="ko-KR" dirty="0"/>
              </a:p>
              <a:p>
                <a:r>
                  <a:rPr lang="en-US" altLang="ko-KR" sz="1500" dirty="0"/>
                  <a:t>VoxelNet</a:t>
                </a:r>
                <a:r>
                  <a:rPr lang="ko-KR" altLang="en-US" sz="1500" dirty="0"/>
                  <a:t>에서는 </a:t>
                </a:r>
                <a:r>
                  <a:rPr lang="en-US" altLang="ko-KR" sz="1500" dirty="0"/>
                  <a:t>direction</a:t>
                </a:r>
                <a:r>
                  <a:rPr lang="ko-KR" altLang="en-US" sz="1500" dirty="0"/>
                  <a:t>이 </a:t>
                </a:r>
                <a:r>
                  <a:rPr lang="en-US" altLang="ko-KR" sz="1500" dirty="0"/>
                  <a:t>0</a:t>
                </a:r>
                <a:r>
                  <a:rPr lang="ko-KR" altLang="en-US" sz="1500" dirty="0"/>
                  <a:t>과 </a:t>
                </a:r>
                <a14:m>
                  <m:oMath xmlns:m="http://schemas.openxmlformats.org/officeDocument/2006/math">
                    <m:r>
                      <a:rPr lang="ko-KR" altLang="en-US" sz="15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1500" dirty="0"/>
                  <a:t>로 예측된 경우 같은 </a:t>
                </a:r>
                <a:r>
                  <a:rPr lang="en-US" altLang="ko-KR" sz="1500" dirty="0"/>
                  <a:t>box</a:t>
                </a:r>
                <a:r>
                  <a:rPr lang="ko-KR" altLang="en-US" sz="1500" dirty="0"/>
                  <a:t>로 예측하지만 </a:t>
                </a:r>
                <a:r>
                  <a:rPr lang="en-US" altLang="ko-KR" sz="1500" dirty="0"/>
                  <a:t>angle regression</a:t>
                </a:r>
                <a:r>
                  <a:rPr lang="ko-KR" altLang="en-US" sz="1500" dirty="0"/>
                  <a:t>에서 매우 큰 </a:t>
                </a:r>
                <a:r>
                  <a:rPr lang="en-US" altLang="ko-KR" sz="1500" dirty="0"/>
                  <a:t>loss</a:t>
                </a:r>
                <a:r>
                  <a:rPr lang="ko-KR" altLang="en-US" sz="1500" dirty="0"/>
                  <a:t>를 생성</a:t>
                </a:r>
                <a:endParaRPr lang="en-US" altLang="ko-KR" sz="1500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BD6317-A910-568E-0539-433F48503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12" y="2108864"/>
                <a:ext cx="10707547" cy="1492716"/>
              </a:xfrm>
              <a:prstGeom prst="rect">
                <a:avLst/>
              </a:prstGeom>
              <a:blipFill>
                <a:blip r:embed="rId2"/>
                <a:stretch>
                  <a:fillRect l="-797" t="-3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C26C65B5-D7F4-F57F-923B-77F9CDC4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2" y="3239025"/>
            <a:ext cx="4856544" cy="725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FDA04-0962-C05A-C3BF-D85175238493}"/>
                  </a:ext>
                </a:extLst>
              </p:cNvPr>
              <p:cNvSpPr txBox="1"/>
              <p:nvPr/>
            </p:nvSpPr>
            <p:spPr>
              <a:xfrm>
                <a:off x="1132116" y="4033946"/>
                <a:ext cx="61039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/>
                  <a:t>Adversarial example(0, </a:t>
                </a:r>
                <a14:m>
                  <m:oMath xmlns:m="http://schemas.openxmlformats.org/officeDocument/2006/math">
                    <m:r>
                      <a:rPr lang="ko-KR" altLang="en-US" sz="15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500" dirty="0"/>
                  <a:t>)</a:t>
                </a:r>
                <a:r>
                  <a:rPr lang="ko-KR" altLang="en-US" sz="1500" dirty="0"/>
                  <a:t>를</a:t>
                </a:r>
                <a:r>
                  <a:rPr lang="en-US" altLang="ko-KR" sz="1500" dirty="0"/>
                  <a:t> </a:t>
                </a:r>
                <a:r>
                  <a:rPr lang="ko-KR" altLang="en-US" sz="1500" dirty="0"/>
                  <a:t>해결</a:t>
                </a:r>
                <a:endParaRPr lang="en-US" altLang="ko-KR" sz="1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/>
                  <a:t>Angle offset function</a:t>
                </a:r>
                <a:r>
                  <a:rPr lang="ko-KR" altLang="en-US" sz="1500" dirty="0"/>
                  <a:t>을 고려해 </a:t>
                </a:r>
                <a:r>
                  <a:rPr lang="en-US" altLang="ko-KR" sz="1500" dirty="0" err="1"/>
                  <a:t>IoU</a:t>
                </a:r>
                <a:r>
                  <a:rPr lang="ko-KR" altLang="en-US" sz="1500" dirty="0"/>
                  <a:t>를 자연스럽게 모델링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BFDA04-0962-C05A-C3BF-D85175238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6" y="4033946"/>
                <a:ext cx="6103917" cy="553998"/>
              </a:xfrm>
              <a:prstGeom prst="rect">
                <a:avLst/>
              </a:prstGeom>
              <a:blipFill>
                <a:blip r:embed="rId4"/>
                <a:stretch>
                  <a:fillRect l="-300" t="-4396" b="-10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8D391C7-70CD-8A1C-0125-D529263D0132}"/>
              </a:ext>
            </a:extLst>
          </p:cNvPr>
          <p:cNvSpPr txBox="1"/>
          <p:nvPr/>
        </p:nvSpPr>
        <p:spPr>
          <a:xfrm>
            <a:off x="938411" y="4847129"/>
            <a:ext cx="107075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반대 방향의 상자를 동일한 것으로 취급하는 문제를 해결하기 위해 </a:t>
            </a:r>
            <a:r>
              <a:rPr lang="en-US" altLang="ko-KR" sz="1500" dirty="0"/>
              <a:t>RPN</a:t>
            </a:r>
            <a:r>
              <a:rPr lang="ko-KR" altLang="en-US" sz="1500" dirty="0"/>
              <a:t>의 </a:t>
            </a:r>
            <a:r>
              <a:rPr lang="en-US" altLang="ko-KR" sz="1500" dirty="0"/>
              <a:t>output</a:t>
            </a:r>
            <a:r>
              <a:rPr lang="ko-KR" altLang="en-US" sz="1500" dirty="0"/>
              <a:t>에 </a:t>
            </a:r>
            <a:r>
              <a:rPr lang="en-US" altLang="ko-KR" sz="1500" dirty="0"/>
              <a:t>direction classifier</a:t>
            </a:r>
            <a:r>
              <a:rPr lang="ko-KR" altLang="en-US" sz="1500" dirty="0"/>
              <a:t>를 추가 </a:t>
            </a:r>
            <a:endParaRPr lang="en-US" altLang="ko-KR" sz="1500" dirty="0"/>
          </a:p>
          <a:p>
            <a:r>
              <a:rPr lang="en-US" altLang="ko-KR" sz="1500" dirty="0"/>
              <a:t>-&gt; </a:t>
            </a:r>
            <a:r>
              <a:rPr lang="en-US" altLang="ko-KR" sz="1500" dirty="0" err="1"/>
              <a:t>softmax</a:t>
            </a:r>
            <a:r>
              <a:rPr lang="en-US" altLang="ko-KR" sz="1500" dirty="0"/>
              <a:t> loss</a:t>
            </a:r>
            <a:r>
              <a:rPr lang="ko-KR" altLang="en-US" sz="1500" dirty="0"/>
              <a:t> </a:t>
            </a:r>
            <a:r>
              <a:rPr lang="en-US" altLang="ko-KR" sz="1500"/>
              <a:t>function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Yaw rotation &gt; 0 :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Yaw rotation &lt; 0 : negative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82860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(13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0755B-7FBD-1380-9FAD-A620FEF8AC6A}"/>
              </a:ext>
            </a:extLst>
          </p:cNvPr>
          <p:cNvSpPr txBox="1"/>
          <p:nvPr/>
        </p:nvSpPr>
        <p:spPr>
          <a:xfrm>
            <a:off x="1132116" y="1387623"/>
            <a:ext cx="832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Loss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A0050-5B42-18B5-9815-9DAD2D838231}"/>
              </a:ext>
            </a:extLst>
          </p:cNvPr>
          <p:cNvSpPr txBox="1"/>
          <p:nvPr/>
        </p:nvSpPr>
        <p:spPr>
          <a:xfrm>
            <a:off x="838200" y="2038013"/>
            <a:ext cx="107075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Focal Loss for Classification</a:t>
            </a:r>
          </a:p>
          <a:p>
            <a:endParaRPr lang="en-US" altLang="ko-KR" dirty="0"/>
          </a:p>
          <a:p>
            <a:r>
              <a:rPr lang="en-US" altLang="ko-KR" sz="1500" dirty="0" err="1"/>
              <a:t>Classificaiton</a:t>
            </a:r>
            <a:r>
              <a:rPr lang="ko-KR" altLang="en-US" sz="1500" dirty="0"/>
              <a:t>은 </a:t>
            </a:r>
            <a:r>
              <a:rPr lang="en-US" altLang="ko-KR" sz="1500" dirty="0" err="1"/>
              <a:t>RetinaNet</a:t>
            </a:r>
            <a:r>
              <a:rPr lang="ko-KR" altLang="en-US" sz="1500" dirty="0"/>
              <a:t>에서 소개된 </a:t>
            </a:r>
            <a:r>
              <a:rPr lang="en-US" altLang="ko-KR" sz="1500" dirty="0"/>
              <a:t>Focal Loss</a:t>
            </a:r>
            <a:r>
              <a:rPr lang="ko-KR" altLang="en-US" sz="1500" dirty="0"/>
              <a:t>를 사용</a:t>
            </a:r>
            <a:endParaRPr lang="en-US" altLang="ko-KR" sz="1500" dirty="0"/>
          </a:p>
          <a:p>
            <a:r>
              <a:rPr lang="en-US" altLang="ko-KR" sz="1500" dirty="0"/>
              <a:t>-&gt; foreground</a:t>
            </a:r>
            <a:r>
              <a:rPr lang="ko-KR" altLang="en-US" sz="1500" dirty="0"/>
              <a:t>와 </a:t>
            </a:r>
            <a:r>
              <a:rPr lang="en-US" altLang="ko-KR" sz="1500" dirty="0"/>
              <a:t>background class</a:t>
            </a:r>
            <a:r>
              <a:rPr lang="ko-KR" altLang="en-US" sz="1500" dirty="0"/>
              <a:t>간의 심각한 </a:t>
            </a:r>
            <a:r>
              <a:rPr lang="en-US" altLang="ko-KR" sz="1500" dirty="0"/>
              <a:t>class imbalance</a:t>
            </a:r>
            <a:r>
              <a:rPr lang="ko-KR" altLang="en-US" sz="1500" dirty="0"/>
              <a:t>문제를 해결</a:t>
            </a:r>
            <a:endParaRPr lang="en-US" altLang="ko-KR" sz="1500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C3EE30-9780-4EF7-216B-C1199388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6" y="3343501"/>
            <a:ext cx="3755254" cy="53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E9CF1C-4E07-91B2-0118-1920C85C2E84}"/>
                  </a:ext>
                </a:extLst>
              </p:cNvPr>
              <p:cNvSpPr txBox="1"/>
              <p:nvPr/>
            </p:nvSpPr>
            <p:spPr>
              <a:xfrm>
                <a:off x="5161136" y="3556800"/>
                <a:ext cx="428699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5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500" dirty="0"/>
                  <a:t> </a:t>
                </a:r>
                <a:r>
                  <a:rPr lang="en-US" altLang="ko-KR" sz="1500" dirty="0"/>
                  <a:t>= 0.25, </a:t>
                </a:r>
                <a14:m>
                  <m:oMath xmlns:m="http://schemas.openxmlformats.org/officeDocument/2006/math">
                    <m:r>
                      <a:rPr lang="ko-KR" altLang="en-US" sz="15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ko-KR" altLang="en-US" sz="1500" dirty="0"/>
                  <a:t> </a:t>
                </a:r>
                <a:r>
                  <a:rPr lang="en-US" altLang="ko-KR" sz="1500" dirty="0"/>
                  <a:t>in training process</a:t>
                </a:r>
                <a:endParaRPr lang="ko-KR" altLang="en-US" sz="1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E9CF1C-4E07-91B2-0118-1920C85C2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136" y="3556800"/>
                <a:ext cx="4286992" cy="323165"/>
              </a:xfrm>
              <a:prstGeom prst="rect">
                <a:avLst/>
              </a:prstGeom>
              <a:blipFill>
                <a:blip r:embed="rId3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B5E64D9-9024-E9A0-E370-930DCEAF7B9E}"/>
              </a:ext>
            </a:extLst>
          </p:cNvPr>
          <p:cNvSpPr txBox="1"/>
          <p:nvPr/>
        </p:nvSpPr>
        <p:spPr>
          <a:xfrm>
            <a:off x="838200" y="4070032"/>
            <a:ext cx="79802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 Total Training Loss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0DAA17-31F1-82C0-E3E7-4CB908716E6E}"/>
                  </a:ext>
                </a:extLst>
              </p:cNvPr>
              <p:cNvSpPr txBox="1"/>
              <p:nvPr/>
            </p:nvSpPr>
            <p:spPr>
              <a:xfrm>
                <a:off x="838200" y="4776388"/>
                <a:ext cx="4902426" cy="128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ko-KR" altLang="en-US" sz="1500" dirty="0"/>
                  <a:t> </a:t>
                </a:r>
                <a:r>
                  <a:rPr lang="en-US" altLang="ko-KR" sz="1500" dirty="0"/>
                  <a:t>: classification loss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</m:sub>
                    </m:sSub>
                  </m:oMath>
                </a14:m>
                <a:r>
                  <a:rPr lang="ko-KR" altLang="en-US" sz="1500" dirty="0"/>
                  <a:t> </a:t>
                </a:r>
                <a:r>
                  <a:rPr lang="en-US" altLang="ko-KR" sz="1500" dirty="0"/>
                  <a:t>: regression loss for location and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5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1500" dirty="0"/>
                  <a:t> </a:t>
                </a:r>
                <a:r>
                  <a:rPr lang="en-US" altLang="ko-KR" sz="1500" dirty="0"/>
                  <a:t>: angle loss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</m:oMath>
                </a14:m>
                <a:r>
                  <a:rPr lang="ko-KR" altLang="en-US" sz="1500" dirty="0"/>
                  <a:t> </a:t>
                </a:r>
                <a:r>
                  <a:rPr lang="en-US" altLang="ko-KR" sz="1500" dirty="0"/>
                  <a:t>: direction classification 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=1.0, </m:t>
                      </m:r>
                      <m:sSub>
                        <m:sSub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=2.0, </m:t>
                      </m:r>
                      <m:sSub>
                        <m:sSub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0DAA17-31F1-82C0-E3E7-4CB908716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76388"/>
                <a:ext cx="4902426" cy="1283941"/>
              </a:xfrm>
              <a:prstGeom prst="rect">
                <a:avLst/>
              </a:prstGeom>
              <a:blipFill>
                <a:blip r:embed="rId4"/>
                <a:stretch>
                  <a:fillRect t="-1429" b="-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(14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4C1AB-A50E-1179-230E-0DA56FF82EA3}"/>
              </a:ext>
            </a:extLst>
          </p:cNvPr>
          <p:cNvSpPr txBox="1"/>
          <p:nvPr/>
        </p:nvSpPr>
        <p:spPr>
          <a:xfrm>
            <a:off x="1132117" y="1387623"/>
            <a:ext cx="3056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Augmentation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80754-1D46-39B9-BCA9-C78FC7D3715F}"/>
              </a:ext>
            </a:extLst>
          </p:cNvPr>
          <p:cNvSpPr txBox="1"/>
          <p:nvPr/>
        </p:nvSpPr>
        <p:spPr>
          <a:xfrm>
            <a:off x="838200" y="2264764"/>
            <a:ext cx="110200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200" dirty="0"/>
              <a:t>Sample</a:t>
            </a:r>
            <a:r>
              <a:rPr lang="ko-KR" altLang="en-US" sz="2200" dirty="0"/>
              <a:t> </a:t>
            </a:r>
            <a:r>
              <a:rPr lang="en-US" altLang="ko-KR" sz="2200" dirty="0"/>
              <a:t>Ground Truths from the Database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</a:t>
            </a:r>
            <a:r>
              <a:rPr lang="ko-KR" altLang="en-US" dirty="0"/>
              <a:t> 과정에서 사용되는 </a:t>
            </a:r>
            <a:r>
              <a:rPr lang="en-US" altLang="ko-KR" dirty="0"/>
              <a:t>GT</a:t>
            </a:r>
            <a:r>
              <a:rPr lang="ko-KR" altLang="en-US" dirty="0"/>
              <a:t>의 개수가 너무 적어서 수렴속도와 최종성능의 상당한 한계가 생김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GT label</a:t>
            </a:r>
            <a:r>
              <a:rPr lang="ko-KR" altLang="en-US" dirty="0"/>
              <a:t>과 그와 관련된 </a:t>
            </a:r>
            <a:r>
              <a:rPr lang="en-US" altLang="ko-KR" dirty="0"/>
              <a:t>point cloud data</a:t>
            </a:r>
            <a:r>
              <a:rPr lang="ko-KR" altLang="en-US" dirty="0"/>
              <a:t>를 담은 </a:t>
            </a:r>
            <a:r>
              <a:rPr lang="en-US" altLang="ko-KR" dirty="0"/>
              <a:t>database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 학습과정에서 몇 개의 </a:t>
            </a:r>
            <a:r>
              <a:rPr lang="en-US" altLang="ko-KR" dirty="0"/>
              <a:t>GT</a:t>
            </a:r>
            <a:r>
              <a:rPr lang="ko-KR" altLang="en-US" dirty="0"/>
              <a:t>를 </a:t>
            </a:r>
            <a:r>
              <a:rPr lang="en-US" altLang="ko-KR" dirty="0"/>
              <a:t>random</a:t>
            </a:r>
            <a:r>
              <a:rPr lang="ko-KR" altLang="en-US" dirty="0"/>
              <a:t>하게 골라서 현재 학습중인 </a:t>
            </a:r>
            <a:r>
              <a:rPr lang="en-US" altLang="ko-KR" dirty="0"/>
              <a:t>point cloud</a:t>
            </a:r>
            <a:r>
              <a:rPr lang="ko-KR" altLang="en-US" dirty="0"/>
              <a:t>에 </a:t>
            </a:r>
            <a:r>
              <a:rPr lang="en-US" altLang="ko-KR" dirty="0" err="1"/>
              <a:t>concat</a:t>
            </a:r>
            <a:r>
              <a:rPr lang="ko-KR" altLang="en-US" dirty="0"/>
              <a:t>하여 학습을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Concat</a:t>
            </a:r>
            <a:r>
              <a:rPr lang="ko-KR" altLang="en-US" dirty="0"/>
              <a:t>한 이후에 추가한 </a:t>
            </a:r>
            <a:r>
              <a:rPr lang="en-US" altLang="ko-KR" dirty="0"/>
              <a:t>GT</a:t>
            </a:r>
            <a:r>
              <a:rPr lang="ko-KR" altLang="en-US" dirty="0"/>
              <a:t>가 기존에 존재하던 </a:t>
            </a:r>
            <a:r>
              <a:rPr lang="en-US" altLang="ko-KR" dirty="0"/>
              <a:t>GT</a:t>
            </a:r>
            <a:r>
              <a:rPr lang="ko-KR" altLang="en-US" dirty="0"/>
              <a:t>들과 물리적 충돌이 일어날 수 있으므로 충돌</a:t>
            </a:r>
            <a:r>
              <a:rPr lang="en-US" altLang="ko-KR" dirty="0"/>
              <a:t> test</a:t>
            </a:r>
            <a:r>
              <a:rPr lang="ko-KR" altLang="en-US" dirty="0"/>
              <a:t>를 진행한 뒤 만약 기존 </a:t>
            </a:r>
            <a:r>
              <a:rPr lang="en-US" altLang="ko-KR" dirty="0"/>
              <a:t>GT</a:t>
            </a:r>
            <a:r>
              <a:rPr lang="ko-KR" altLang="en-US" dirty="0"/>
              <a:t>와 추가한 </a:t>
            </a:r>
            <a:r>
              <a:rPr lang="en-US" altLang="ko-KR" dirty="0"/>
              <a:t>GT</a:t>
            </a:r>
            <a:r>
              <a:rPr lang="ko-KR" altLang="en-US" dirty="0"/>
              <a:t>가 충돌한다면 삭제한 뒤 학습을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9651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(14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4C1AB-A50E-1179-230E-0DA56FF82EA3}"/>
              </a:ext>
            </a:extLst>
          </p:cNvPr>
          <p:cNvSpPr txBox="1"/>
          <p:nvPr/>
        </p:nvSpPr>
        <p:spPr>
          <a:xfrm>
            <a:off x="1132117" y="1387623"/>
            <a:ext cx="3056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Augmentation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58C93A-0E88-479B-7D2A-334DBF7CBD6C}"/>
                  </a:ext>
                </a:extLst>
              </p:cNvPr>
              <p:cNvSpPr txBox="1"/>
              <p:nvPr/>
            </p:nvSpPr>
            <p:spPr>
              <a:xfrm>
                <a:off x="838200" y="2077557"/>
                <a:ext cx="11020063" cy="3997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en-US" altLang="ko-KR" sz="2200" dirty="0"/>
                  <a:t>Object Noise</a:t>
                </a:r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err="1"/>
                  <a:t>VoxelNet</a:t>
                </a:r>
                <a:r>
                  <a:rPr lang="ko-KR" altLang="en-US" dirty="0"/>
                  <a:t>과 동일한 방식으로 진행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GT</a:t>
                </a:r>
                <a:r>
                  <a:rPr lang="ko-KR" altLang="en-US" dirty="0"/>
                  <a:t>와 그에 해당하는 </a:t>
                </a:r>
                <a:r>
                  <a:rPr lang="en-US" altLang="ko-KR" dirty="0"/>
                  <a:t>point cloud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random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rotation,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random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transformation</a:t>
                </a:r>
                <a:r>
                  <a:rPr lang="ko-KR" altLang="en-US" dirty="0"/>
                  <a:t> 진행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random rotation : [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]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random transformation : Gaussian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sz="2200" dirty="0"/>
                  <a:t>3. Global Rotation and Scaling</a:t>
                </a:r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global scaling : Uniform distribution [0.95, 1.05]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global rotation : Uniform distribution  [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ko-KR" dirty="0"/>
                  <a:t>]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58C93A-0E88-479B-7D2A-334DBF7C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7557"/>
                <a:ext cx="11020063" cy="3997248"/>
              </a:xfrm>
              <a:prstGeom prst="rect">
                <a:avLst/>
              </a:prstGeom>
              <a:blipFill>
                <a:blip r:embed="rId2"/>
                <a:stretch>
                  <a:fillRect l="-719" t="-1067" b="-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844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(1 / 5)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Evaluation Conditions</a:t>
            </a:r>
          </a:p>
          <a:p>
            <a:pPr lvl="1"/>
            <a:r>
              <a:rPr lang="en-US" altLang="ko-Kore-KR" sz="2000" dirty="0"/>
              <a:t>Train Dataset : KITTI dataset</a:t>
            </a:r>
          </a:p>
          <a:p>
            <a:pPr lvl="1"/>
            <a:r>
              <a:rPr lang="en-US" altLang="ko-Kore-KR" sz="2000" dirty="0"/>
              <a:t>Train : Val = 1 : 1 (3712 : 3769)</a:t>
            </a:r>
          </a:p>
          <a:p>
            <a:pPr lvl="1"/>
            <a:r>
              <a:rPr lang="en-US" altLang="ko-Kore-KR" sz="2000" dirty="0"/>
              <a:t>Class : Car, Pedestrian and Cyclist</a:t>
            </a:r>
          </a:p>
          <a:p>
            <a:pPr lvl="1"/>
            <a:r>
              <a:rPr lang="en-US" altLang="ko-Kore-KR" sz="2000" dirty="0"/>
              <a:t>Level : easy, moderate and hard </a:t>
            </a:r>
            <a:r>
              <a:rPr lang="en-US" altLang="ko-Kore-KR" sz="1600" dirty="0"/>
              <a:t>(⇒</a:t>
            </a:r>
            <a:r>
              <a:rPr lang="en-US" altLang="ko-Kore-KR" sz="1600" dirty="0">
                <a:effectLst/>
                <a:latin typeface="URWPalladioL"/>
              </a:rPr>
              <a:t> the object height in the 2D results, occlusion and truncation</a:t>
            </a:r>
            <a:r>
              <a:rPr lang="en-US" altLang="ko-Kore-KR" sz="1600" dirty="0"/>
              <a:t>)</a:t>
            </a:r>
          </a:p>
          <a:p>
            <a:pPr lvl="1"/>
            <a:endParaRPr lang="en-US" altLang="ko-Kore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 Optimizer : Adam</a:t>
            </a:r>
          </a:p>
          <a:p>
            <a:pPr lvl="1"/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Mini-batch : 3 point clouds</a:t>
            </a:r>
          </a:p>
          <a:p>
            <a:pPr lvl="1"/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Epoch : 160</a:t>
            </a:r>
          </a:p>
          <a:p>
            <a:pPr lvl="1"/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 learning rate : 0.0002</a:t>
            </a:r>
          </a:p>
          <a:p>
            <a:pPr lvl="1"/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D</a:t>
            </a:r>
            <a:r>
              <a:rPr lang="en-US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ecay weight : 0.0001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7447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</a:t>
            </a:r>
            <a:r>
              <a:rPr kumimoji="1" lang="en-US" altLang="ko-KR" dirty="0">
                <a:latin typeface="Arial Rounded MT Bold" panose="020F0704030504030204" pitchFamily="34" charset="0"/>
              </a:rPr>
              <a:t>2</a:t>
            </a:r>
            <a:r>
              <a:rPr kumimoji="1" lang="en-US" altLang="ko-Kore-KR" dirty="0">
                <a:latin typeface="Arial Rounded MT Bold" panose="020F0704030504030204" pitchFamily="34" charset="0"/>
              </a:rPr>
              <a:t> / 5)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1705"/>
          </a:xfrm>
        </p:spPr>
        <p:txBody>
          <a:bodyPr>
            <a:normAutofit/>
          </a:bodyPr>
          <a:lstStyle/>
          <a:p>
            <a:r>
              <a:rPr lang="en-US" altLang="ko-Kore-KR" dirty="0"/>
              <a:t>Evaluation Using the KITTI Test Set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25</a:t>
            </a:fld>
            <a:endParaRPr kumimoji="1" lang="ko-Kore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FE6D5EF-BE39-2052-D5D6-1402ED17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7" y="2447330"/>
            <a:ext cx="7772400" cy="196334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CCBCBAC2-215E-D6E7-51A0-EE9ADA89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67" y="4556830"/>
            <a:ext cx="7772400" cy="1958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2C4E4F-38A5-67B3-2A7C-4954AB567A8D}"/>
              </a:ext>
            </a:extLst>
          </p:cNvPr>
          <p:cNvSpPr txBox="1"/>
          <p:nvPr/>
        </p:nvSpPr>
        <p:spPr>
          <a:xfrm>
            <a:off x="0" y="3361279"/>
            <a:ext cx="1024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/>
              <a:t>3D</a:t>
            </a:r>
          </a:p>
          <a:p>
            <a:pPr algn="ctr"/>
            <a:r>
              <a:rPr kumimoji="1" lang="en-US" altLang="ko-Kore-KR" sz="1600" dirty="0"/>
              <a:t>detection</a:t>
            </a:r>
            <a:endParaRPr kumimoji="1" lang="ko-Kore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BE00A-A619-F8C3-DD58-EAD83D6095BD}"/>
              </a:ext>
            </a:extLst>
          </p:cNvPr>
          <p:cNvSpPr txBox="1"/>
          <p:nvPr/>
        </p:nvSpPr>
        <p:spPr>
          <a:xfrm>
            <a:off x="-1" y="5400508"/>
            <a:ext cx="1024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/>
              <a:t>BEV</a:t>
            </a:r>
          </a:p>
          <a:p>
            <a:pPr algn="ctr"/>
            <a:r>
              <a:rPr kumimoji="1" lang="en-US" altLang="ko-Kore-KR" sz="1600" dirty="0"/>
              <a:t>detection</a:t>
            </a:r>
            <a:endParaRPr kumimoji="1" lang="ko-Kore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4937E-396F-9B65-7AC4-F2D8278DA6EA}"/>
              </a:ext>
            </a:extLst>
          </p:cNvPr>
          <p:cNvSpPr txBox="1"/>
          <p:nvPr/>
        </p:nvSpPr>
        <p:spPr>
          <a:xfrm>
            <a:off x="8796866" y="2528711"/>
            <a:ext cx="3395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2000" dirty="0">
                <a:effectLst/>
                <a:latin typeface="URWPalladioL"/>
              </a:rPr>
              <a:t>SOTA results with only LiDAR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sz="2000" dirty="0">
              <a:effectLst/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URWPalladioL"/>
              </a:rPr>
              <a:t>Lowest time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sz="2000" dirty="0"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URWPalladioL"/>
              </a:rPr>
              <a:t>AVOD-FPN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latin typeface="URWPalladioL"/>
              </a:rPr>
              <a:t>both image and LiDAR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latin typeface="URWPalladioL"/>
              </a:rPr>
              <a:t>85/15 split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effectLst/>
                <a:latin typeface="URWPalladioL"/>
              </a:rPr>
              <a:t>ground plane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sz="2000" dirty="0"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2000" dirty="0">
                <a:effectLst/>
                <a:latin typeface="URWPalladioL"/>
              </a:rPr>
              <a:t>F-</a:t>
            </a:r>
            <a:r>
              <a:rPr lang="en-US" altLang="ko-Kore-KR" sz="2000" dirty="0" err="1">
                <a:effectLst/>
                <a:latin typeface="URWPalladioL"/>
              </a:rPr>
              <a:t>PointNet</a:t>
            </a:r>
            <a:endParaRPr lang="en-US" altLang="ko-Kore-KR" sz="2000" dirty="0">
              <a:effectLst/>
              <a:latin typeface="URWPalladio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latin typeface="URWPalladioL"/>
              </a:rPr>
              <a:t>U</a:t>
            </a:r>
            <a:r>
              <a:rPr lang="en-US" altLang="ko-Kore-KR" sz="1600" dirty="0">
                <a:effectLst/>
                <a:latin typeface="URWPalladioL"/>
              </a:rPr>
              <a:t>sing a 2D detecto</a:t>
            </a:r>
            <a:r>
              <a:rPr lang="en-US" altLang="ko-Kore-KR" sz="1600" dirty="0">
                <a:latin typeface="URWPalladioL"/>
              </a:rPr>
              <a:t>r</a:t>
            </a:r>
            <a:endParaRPr lang="en-US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3363289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(3 / 5)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 descr="텍스트, 스크린샷, 여러 가지이(가) 표시된 사진&#10;&#10;자동 생성된 설명">
            <a:extLst>
              <a:ext uri="{FF2B5EF4-FFF2-40B4-BE49-F238E27FC236}">
                <a16:creationId xmlns:a16="http://schemas.microsoft.com/office/drawing/2014/main" id="{12AFA100-6F67-55EF-F739-17B11ECD8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314"/>
          <a:stretch/>
        </p:blipFill>
        <p:spPr>
          <a:xfrm>
            <a:off x="403302" y="2530431"/>
            <a:ext cx="9119407" cy="1925811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0F057513-4935-C523-6348-569671C03B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2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Detection Results (KITTI validation set)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940C-D0B7-B157-969E-35C9D1A66452}"/>
              </a:ext>
            </a:extLst>
          </p:cNvPr>
          <p:cNvSpPr txBox="1"/>
          <p:nvPr/>
        </p:nvSpPr>
        <p:spPr>
          <a:xfrm>
            <a:off x="9522709" y="2400807"/>
            <a:ext cx="266929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</a:t>
            </a:r>
          </a:p>
          <a:p>
            <a:r>
              <a:rPr kumimoji="1" lang="en-US" altLang="ko-Kore-KR" sz="1600" dirty="0"/>
              <a:t>“V” = Car</a:t>
            </a:r>
          </a:p>
          <a:p>
            <a:r>
              <a:rPr kumimoji="1" lang="en-US" altLang="ko-Kore-KR" sz="1600" dirty="0"/>
              <a:t>“P” = Pedestrian</a:t>
            </a:r>
          </a:p>
          <a:p>
            <a:r>
              <a:rPr kumimoji="1" lang="en-US" altLang="ko-Kore-KR" sz="1600" dirty="0"/>
              <a:t>“C” = Cyclist</a:t>
            </a:r>
          </a:p>
          <a:p>
            <a:r>
              <a:rPr kumimoji="1" lang="en-US" altLang="ko-Kore-KR" sz="1600" dirty="0"/>
              <a:t>Green box : Successful detection</a:t>
            </a:r>
          </a:p>
          <a:p>
            <a:r>
              <a:rPr kumimoji="1" lang="en-US" altLang="ko-Kore-KR" sz="1600" dirty="0"/>
              <a:t>Blue box : False positive</a:t>
            </a:r>
          </a:p>
          <a:p>
            <a:r>
              <a:rPr kumimoji="1" lang="en-US" altLang="ko-Kore-KR" sz="1600" dirty="0"/>
              <a:t>Red box : Low accuracy</a:t>
            </a:r>
          </a:p>
          <a:p>
            <a:r>
              <a:rPr kumimoji="1" lang="en-US" altLang="ko-Kore-KR" sz="1600" dirty="0"/>
              <a:t>Gray box : False negative</a:t>
            </a:r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Point Cloud</a:t>
            </a:r>
          </a:p>
          <a:p>
            <a:r>
              <a:rPr kumimoji="1" lang="en-US" altLang="ko-Kore-KR" sz="1600" dirty="0"/>
              <a:t>Green box : GT</a:t>
            </a:r>
          </a:p>
          <a:p>
            <a:r>
              <a:rPr kumimoji="1" lang="en-US" altLang="ko-Kore-KR" sz="1600" dirty="0"/>
              <a:t>Blue box : Detection result</a:t>
            </a:r>
            <a:endParaRPr kumimoji="1" lang="ko-Kore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647DE-8183-135A-2A83-9511A3F0C0B5}"/>
              </a:ext>
            </a:extLst>
          </p:cNvPr>
          <p:cNvSpPr txBox="1"/>
          <p:nvPr/>
        </p:nvSpPr>
        <p:spPr>
          <a:xfrm>
            <a:off x="253340" y="2273267"/>
            <a:ext cx="1686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/>
              <a:t>Car detection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9AAD8-BBF6-75B0-341B-4ECFA1073A96}"/>
              </a:ext>
            </a:extLst>
          </p:cNvPr>
          <p:cNvSpPr txBox="1"/>
          <p:nvPr/>
        </p:nvSpPr>
        <p:spPr>
          <a:xfrm>
            <a:off x="403302" y="4456242"/>
            <a:ext cx="2982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/>
              <a:t>Pedestrian and Cyclist detection</a:t>
            </a:r>
            <a:endParaRPr kumimoji="1" lang="ko-Kore-KR" altLang="en-US" b="1" dirty="0"/>
          </a:p>
        </p:txBody>
      </p:sp>
      <p:pic>
        <p:nvPicPr>
          <p:cNvPr id="5" name="내용 개체 틀 6" descr="텍스트, 스크린샷, 여러 가지이(가) 표시된 사진&#10;&#10;자동 생성된 설명">
            <a:extLst>
              <a:ext uri="{FF2B5EF4-FFF2-40B4-BE49-F238E27FC236}">
                <a16:creationId xmlns:a16="http://schemas.microsoft.com/office/drawing/2014/main" id="{DF63E17D-039A-B0BB-CE53-A3BED110E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12"/>
          <a:stretch/>
        </p:blipFill>
        <p:spPr>
          <a:xfrm>
            <a:off x="403302" y="4794796"/>
            <a:ext cx="9119407" cy="19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97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(4 / 5)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0F057513-4935-C523-6348-569671C03B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2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Detection Results (KITTI validation set)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940C-D0B7-B157-969E-35C9D1A66452}"/>
              </a:ext>
            </a:extLst>
          </p:cNvPr>
          <p:cNvSpPr txBox="1"/>
          <p:nvPr/>
        </p:nvSpPr>
        <p:spPr>
          <a:xfrm>
            <a:off x="9522709" y="2400807"/>
            <a:ext cx="266929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</a:t>
            </a:r>
          </a:p>
          <a:p>
            <a:r>
              <a:rPr kumimoji="1" lang="en-US" altLang="ko-Kore-KR" sz="1600" dirty="0"/>
              <a:t>“V” = Car</a:t>
            </a:r>
          </a:p>
          <a:p>
            <a:r>
              <a:rPr kumimoji="1" lang="en-US" altLang="ko-Kore-KR" sz="1600" dirty="0"/>
              <a:t>“P” = Pedestrian</a:t>
            </a:r>
          </a:p>
          <a:p>
            <a:r>
              <a:rPr kumimoji="1" lang="en-US" altLang="ko-Kore-KR" sz="1600" dirty="0"/>
              <a:t>“C” = Cyclist</a:t>
            </a:r>
          </a:p>
          <a:p>
            <a:r>
              <a:rPr kumimoji="1" lang="en-US" altLang="ko-Kore-KR" sz="1600" dirty="0"/>
              <a:t>Green box : Successful detection</a:t>
            </a:r>
          </a:p>
          <a:p>
            <a:r>
              <a:rPr kumimoji="1" lang="en-US" altLang="ko-Kore-KR" sz="1600" dirty="0"/>
              <a:t>Blue box : False positive</a:t>
            </a:r>
          </a:p>
          <a:p>
            <a:r>
              <a:rPr kumimoji="1" lang="en-US" altLang="ko-Kore-KR" sz="1600" dirty="0"/>
              <a:t>Red box : Low accuracy</a:t>
            </a:r>
          </a:p>
          <a:p>
            <a:r>
              <a:rPr kumimoji="1" lang="en-US" altLang="ko-Kore-KR" sz="1600" dirty="0"/>
              <a:t>Gray box : False negative</a:t>
            </a:r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Point Cloud</a:t>
            </a:r>
          </a:p>
          <a:p>
            <a:r>
              <a:rPr kumimoji="1" lang="en-US" altLang="ko-Kore-KR" sz="1600" dirty="0"/>
              <a:t>Green box : GT</a:t>
            </a:r>
          </a:p>
          <a:p>
            <a:r>
              <a:rPr kumimoji="1" lang="en-US" altLang="ko-Kore-KR" sz="1600" dirty="0"/>
              <a:t>Blue box : Detection result</a:t>
            </a:r>
            <a:endParaRPr kumimoji="1" lang="ko-Kore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647DE-8183-135A-2A83-9511A3F0C0B5}"/>
              </a:ext>
            </a:extLst>
          </p:cNvPr>
          <p:cNvSpPr txBox="1"/>
          <p:nvPr/>
        </p:nvSpPr>
        <p:spPr>
          <a:xfrm>
            <a:off x="236189" y="2287307"/>
            <a:ext cx="1392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/>
              <a:t>Car detection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9AAD8-BBF6-75B0-341B-4ECFA1073A96}"/>
              </a:ext>
            </a:extLst>
          </p:cNvPr>
          <p:cNvSpPr txBox="1"/>
          <p:nvPr/>
        </p:nvSpPr>
        <p:spPr>
          <a:xfrm>
            <a:off x="4905176" y="2278053"/>
            <a:ext cx="2982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/>
              <a:t>Pedestrian and Cyclist detection</a:t>
            </a:r>
            <a:endParaRPr kumimoji="1" lang="ko-Kore-KR" altLang="en-US" b="1" dirty="0"/>
          </a:p>
        </p:txBody>
      </p:sp>
      <p:pic>
        <p:nvPicPr>
          <p:cNvPr id="14" name="그림 13" descr="도표이(가) 표시된 사진&#10;&#10;자동 생성된 설명">
            <a:extLst>
              <a:ext uri="{FF2B5EF4-FFF2-40B4-BE49-F238E27FC236}">
                <a16:creationId xmlns:a16="http://schemas.microsoft.com/office/drawing/2014/main" id="{8F1C44C6-0951-4EA6-BB29-4DDC823B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9" y="2625861"/>
            <a:ext cx="4651836" cy="4053899"/>
          </a:xfrm>
          <a:prstGeom prst="rect">
            <a:avLst/>
          </a:prstGeom>
        </p:spPr>
      </p:pic>
      <p:pic>
        <p:nvPicPr>
          <p:cNvPr id="16" name="그림 15" descr="도표이(가) 표시된 사진&#10;&#10;자동 생성된 설명">
            <a:extLst>
              <a:ext uri="{FF2B5EF4-FFF2-40B4-BE49-F238E27FC236}">
                <a16:creationId xmlns:a16="http://schemas.microsoft.com/office/drawing/2014/main" id="{A8CB359D-AEC4-318F-CB59-D3B38F27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76" y="2628961"/>
            <a:ext cx="4651836" cy="40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Experiments (5 / 5)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110"/>
          </a:xfrm>
        </p:spPr>
        <p:txBody>
          <a:bodyPr anchor="ctr">
            <a:normAutofit lnSpcReduction="10000"/>
          </a:bodyPr>
          <a:lstStyle/>
          <a:p>
            <a:r>
              <a:rPr lang="en-US" altLang="ko-Kore-KR" sz="2400" dirty="0"/>
              <a:t>Ablation Study</a:t>
            </a:r>
            <a:endParaRPr lang="ko-Kore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57B33-D249-5524-2097-1B160EA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28</a:t>
            </a:fld>
            <a:endParaRPr kumimoji="1" lang="ko-Kore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401F88F-6297-1B78-2E76-20005B9A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019" y="3398418"/>
            <a:ext cx="3402108" cy="101409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AE2ADDC-403C-AD80-D01F-4ABE4641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47612"/>
            <a:ext cx="3402108" cy="2515703"/>
          </a:xfrm>
          <a:prstGeom prst="rect">
            <a:avLst/>
          </a:prstGeom>
        </p:spPr>
      </p:pic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80D8328A-802B-1098-45B9-2F9588689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8" y="2761707"/>
            <a:ext cx="3615811" cy="2863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FA0157-D6A9-A75C-5FAD-E03C7CE90F4A}"/>
              </a:ext>
            </a:extLst>
          </p:cNvPr>
          <p:cNvSpPr txBox="1"/>
          <p:nvPr/>
        </p:nvSpPr>
        <p:spPr>
          <a:xfrm>
            <a:off x="992988" y="2278974"/>
            <a:ext cx="3092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/>
              <a:t>Sparse Conv Performance</a:t>
            </a:r>
            <a:endParaRPr kumimoji="1" lang="ko-Kore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704C9-0A21-1EAD-6570-2F127E20C817}"/>
              </a:ext>
            </a:extLst>
          </p:cNvPr>
          <p:cNvSpPr txBox="1"/>
          <p:nvPr/>
        </p:nvSpPr>
        <p:spPr>
          <a:xfrm>
            <a:off x="4731807" y="2278974"/>
            <a:ext cx="3092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/>
              <a:t>Different Angle Encodings</a:t>
            </a:r>
            <a:endParaRPr kumimoji="1" lang="ko-Kore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6695E3-8C6F-3C5A-7B4F-93C321294AF6}"/>
              </a:ext>
            </a:extLst>
          </p:cNvPr>
          <p:cNvSpPr txBox="1"/>
          <p:nvPr/>
        </p:nvSpPr>
        <p:spPr>
          <a:xfrm>
            <a:off x="8752767" y="2278974"/>
            <a:ext cx="3092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/>
              <a:t>Sampling GTs</a:t>
            </a:r>
            <a:endParaRPr kumimoji="1" lang="ko-Kore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FAE42-E1EC-2117-820E-3D5523283D35}"/>
              </a:ext>
            </a:extLst>
          </p:cNvPr>
          <p:cNvSpPr txBox="1"/>
          <p:nvPr/>
        </p:nvSpPr>
        <p:spPr>
          <a:xfrm>
            <a:off x="4577019" y="5499809"/>
            <a:ext cx="340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effectLst/>
                <a:latin typeface="URWPalladioL"/>
              </a:rPr>
              <a:t>SECOND of handling angles performs better than the angle vector encoding used in AVOD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26746-D10C-E705-3F42-FDCD7015ED89}"/>
              </a:ext>
            </a:extLst>
          </p:cNvPr>
          <p:cNvSpPr txBox="1"/>
          <p:nvPr/>
        </p:nvSpPr>
        <p:spPr>
          <a:xfrm>
            <a:off x="8610600" y="5499809"/>
            <a:ext cx="3234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latin typeface="URWPalladioL"/>
              </a:rPr>
              <a:t>S</a:t>
            </a:r>
            <a:r>
              <a:rPr lang="en-US" altLang="ko-Kore-KR" sz="1600" dirty="0">
                <a:effectLst/>
                <a:latin typeface="URWPalladioL"/>
              </a:rPr>
              <a:t>ampling approach greatly increases the convergence speed and rectify imbalance between positive and negative</a:t>
            </a:r>
            <a:endParaRPr lang="en-US" altLang="ko-Kore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DE9AD-B268-DB93-DD5E-928E0D0A0F5F}"/>
              </a:ext>
            </a:extLst>
          </p:cNvPr>
          <p:cNvSpPr txBox="1"/>
          <p:nvPr/>
        </p:nvSpPr>
        <p:spPr>
          <a:xfrm>
            <a:off x="838200" y="5499809"/>
            <a:ext cx="340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latin typeface="URWPalladioL"/>
              </a:rPr>
              <a:t>S</a:t>
            </a:r>
            <a:r>
              <a:rPr lang="en-US" altLang="ko-Kore-KR" sz="1600" dirty="0">
                <a:effectLst/>
                <a:latin typeface="URWPalladioL"/>
              </a:rPr>
              <a:t>parse convolution approach is faster than the </a:t>
            </a:r>
            <a:r>
              <a:rPr lang="en-US" altLang="ko-Kore-KR" sz="1600" dirty="0" err="1">
                <a:effectLst/>
                <a:latin typeface="URWPalladioL"/>
              </a:rPr>
              <a:t>SpConvNet</a:t>
            </a:r>
            <a:r>
              <a:rPr lang="en-US" altLang="ko-Kore-KR" sz="1600" dirty="0">
                <a:effectLst/>
                <a:latin typeface="URWPalladioL"/>
              </a:rPr>
              <a:t> because of its faster rule generation</a:t>
            </a:r>
            <a:endParaRPr lang="en-US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115702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Conclusion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>
                <a:latin typeface="URWPalladioL"/>
              </a:rPr>
              <a:t>Summary</a:t>
            </a:r>
            <a:endParaRPr lang="en-US" altLang="ko-Kore-KR" dirty="0">
              <a:effectLst/>
              <a:latin typeface="URWPalladioL"/>
            </a:endParaRPr>
          </a:p>
          <a:p>
            <a:pPr lvl="1"/>
            <a:r>
              <a:rPr lang="en-US" altLang="ko-Kore-KR" sz="2000" dirty="0">
                <a:effectLst/>
                <a:latin typeface="URWPalladioL"/>
              </a:rPr>
              <a:t>In this paper, we have introduced a novel method of angle loss regression, have successfully applied sparse convolution in a LiDAR-based network and have proposed a novel approach to data augmentation that makes full use of the advantages of point clouds</a:t>
            </a:r>
          </a:p>
          <a:p>
            <a:pPr lvl="1"/>
            <a:endParaRPr lang="en-US" altLang="ko-Kore-KR" sz="2000" dirty="0">
              <a:effectLst/>
              <a:latin typeface="URWPalladioL"/>
            </a:endParaRPr>
          </a:p>
          <a:p>
            <a:pPr lvl="1"/>
            <a:r>
              <a:rPr lang="en-US" altLang="ko-Kore-KR" sz="2000" dirty="0">
                <a:effectLst/>
                <a:latin typeface="URWPalladioL"/>
              </a:rPr>
              <a:t>Experiments on the KITTI dataset have shown that the proposed network produce SOTA results</a:t>
            </a:r>
          </a:p>
          <a:p>
            <a:pPr lvl="1"/>
            <a:endParaRPr lang="en-US" altLang="ko-Kore-KR" sz="2000" dirty="0">
              <a:effectLst/>
              <a:latin typeface="URWPalladioL"/>
            </a:endParaRPr>
          </a:p>
          <a:p>
            <a:pPr lvl="1"/>
            <a:r>
              <a:rPr lang="en-US" altLang="ko-Kore-KR" sz="2000" dirty="0">
                <a:effectLst/>
                <a:latin typeface="URWPalladioL"/>
              </a:rPr>
              <a:t>Additionally, the proposed architecture has been shown to run in real time</a:t>
            </a:r>
          </a:p>
          <a:p>
            <a:pPr marL="0" indent="0">
              <a:buNone/>
            </a:pPr>
            <a:endParaRPr lang="en-US" altLang="ko-Kore-KR" sz="2000" dirty="0"/>
          </a:p>
          <a:p>
            <a:r>
              <a:rPr lang="en-US" altLang="ko-Kore-KR" dirty="0"/>
              <a:t>Limitation</a:t>
            </a:r>
          </a:p>
          <a:p>
            <a:pPr lvl="1"/>
            <a:r>
              <a:rPr lang="en-US" altLang="ko-Kore-KR" sz="2000" dirty="0">
                <a:latin typeface="URWPalladioL"/>
              </a:rPr>
              <a:t>L</a:t>
            </a:r>
            <a:r>
              <a:rPr lang="en-US" altLang="ko-Kore-KR" sz="2000" dirty="0">
                <a:effectLst/>
                <a:latin typeface="URWPalladioL"/>
              </a:rPr>
              <a:t>ower performance for pedestrian and cyclist detection and for BEV detection</a:t>
            </a:r>
            <a:endParaRPr lang="en-US" altLang="ko-Kore-KR" sz="2000" dirty="0"/>
          </a:p>
          <a:p>
            <a:pPr lvl="1"/>
            <a:endParaRPr lang="en-US" altLang="ko-Kore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A9CC59-D9AC-00BA-2366-0C3C16DD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367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Introduction (1 / 2)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8" descr="도표이(가) 표시된 사진&#10;&#10;자동 생성된 설명">
            <a:extLst>
              <a:ext uri="{FF2B5EF4-FFF2-40B4-BE49-F238E27FC236}">
                <a16:creationId xmlns:a16="http://schemas.microsoft.com/office/drawing/2014/main" id="{4BEA4E56-B8D6-C064-B15E-A92C8F057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253" y="1582063"/>
            <a:ext cx="4702719" cy="2072660"/>
          </a:xfr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6CE33-29E3-3754-9C88-0CC2CF4C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  <p:pic>
        <p:nvPicPr>
          <p:cNvPr id="11" name="그림 10" descr="도표, 텍스트이(가) 표시된 사진&#10;&#10;자동 생성된 설명">
            <a:extLst>
              <a:ext uri="{FF2B5EF4-FFF2-40B4-BE49-F238E27FC236}">
                <a16:creationId xmlns:a16="http://schemas.microsoft.com/office/drawing/2014/main" id="{85C58550-7345-C229-EABC-BDE2E84A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53" y="4023361"/>
            <a:ext cx="4582886" cy="2332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1472D-8377-AC8C-DA6D-2E808345C3EA}"/>
              </a:ext>
            </a:extLst>
          </p:cNvPr>
          <p:cNvSpPr txBox="1"/>
          <p:nvPr/>
        </p:nvSpPr>
        <p:spPr>
          <a:xfrm>
            <a:off x="9051426" y="3654029"/>
            <a:ext cx="101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&lt;MV3D&gt;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48FBB-6905-5FE1-D893-63F14ED43BC0}"/>
              </a:ext>
            </a:extLst>
          </p:cNvPr>
          <p:cNvSpPr txBox="1"/>
          <p:nvPr/>
        </p:nvSpPr>
        <p:spPr>
          <a:xfrm>
            <a:off x="8934381" y="6308209"/>
            <a:ext cx="124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&lt;</a:t>
            </a:r>
            <a:r>
              <a:rPr kumimoji="1" lang="en-US" altLang="ko-Kore-KR" dirty="0" err="1"/>
              <a:t>VoxelNet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4ED2-45D0-586C-0D65-9F1E95209ACB}"/>
              </a:ext>
            </a:extLst>
          </p:cNvPr>
          <p:cNvSpPr txBox="1"/>
          <p:nvPr/>
        </p:nvSpPr>
        <p:spPr>
          <a:xfrm>
            <a:off x="761999" y="1582063"/>
            <a:ext cx="64442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2800" dirty="0"/>
              <a:t>Curr</a:t>
            </a:r>
            <a:r>
              <a:rPr lang="en-US" altLang="ko-Kore-KR" sz="2800" dirty="0">
                <a:effectLst/>
              </a:rPr>
              <a:t>ent 3D object detection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sz="2000" dirty="0"/>
              <a:t>A</a:t>
            </a:r>
            <a:r>
              <a:rPr lang="en-US" altLang="ko-Kore-KR" sz="2000" dirty="0">
                <a:effectLst/>
              </a:rPr>
              <a:t> fusion method that exploits both images and point cloud data : MV3D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sz="2000" dirty="0"/>
              <a:t>T</a:t>
            </a:r>
            <a:r>
              <a:rPr lang="en-US" altLang="ko-Kore-KR" sz="2000" dirty="0">
                <a:effectLst/>
              </a:rPr>
              <a:t>he point cloud data are assigned to volumetric grid cells via quantization (Voxel), and 3D CNNs are then applied : </a:t>
            </a:r>
            <a:r>
              <a:rPr lang="en-US" altLang="ko-Kore-KR" sz="2000" dirty="0" err="1">
                <a:effectLst/>
              </a:rPr>
              <a:t>VoxelNet</a:t>
            </a:r>
            <a:endParaRPr lang="en-US" altLang="ko-Kore-KR" sz="2000" dirty="0">
              <a:effectLst/>
            </a:endParaRPr>
          </a:p>
          <a:p>
            <a:endParaRPr lang="en-US" altLang="ko-Kore-KR" sz="2000" dirty="0"/>
          </a:p>
          <a:p>
            <a:endParaRPr lang="en-US" altLang="ko-Kore-KR" sz="2000" dirty="0"/>
          </a:p>
          <a:p>
            <a:pPr marL="342900" indent="-342900">
              <a:buFont typeface="시스템 서체 일반체"/>
              <a:buChar char="→"/>
            </a:pPr>
            <a:r>
              <a:rPr lang="en-US" altLang="ko-Kore-KR" sz="2400" dirty="0">
                <a:effectLst/>
              </a:rPr>
              <a:t>However, its computational cost makes it difficult to use for real-time applications</a:t>
            </a:r>
          </a:p>
          <a:p>
            <a:pPr marL="342900" indent="-342900">
              <a:buFont typeface="시스템 서체 일반체"/>
              <a:buChar char="→"/>
            </a:pPr>
            <a:r>
              <a:rPr lang="en-US" altLang="ko-Kore-KR" sz="2400" dirty="0"/>
              <a:t>Plus, </a:t>
            </a:r>
            <a:r>
              <a:rPr lang="en-US" altLang="ko-Kore-KR" sz="2400" dirty="0" err="1"/>
              <a:t>VoxelNet‘s</a:t>
            </a:r>
            <a:r>
              <a:rPr lang="en-US" altLang="ko-Kore-KR" sz="2400" dirty="0"/>
              <a:t> orientation performance is low</a:t>
            </a:r>
          </a:p>
        </p:txBody>
      </p:sp>
    </p:spTree>
    <p:extLst>
      <p:ext uri="{BB962C8B-B14F-4D97-AF65-F5344CB8AC3E}">
        <p14:creationId xmlns:p14="http://schemas.microsoft.com/office/powerpoint/2010/main" val="2927688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Reference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/>
          <p:nvPr/>
        </p:nvCxnSpPr>
        <p:spPr>
          <a:xfrm flipH="1">
            <a:off x="-234462" y="1322049"/>
            <a:ext cx="1266092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ore-KR" sz="1800" dirty="0"/>
              <a:t>[1] </a:t>
            </a:r>
            <a:r>
              <a:rPr lang="en-US" altLang="ko-Kore-KR" sz="1800" dirty="0">
                <a:effectLst/>
                <a:latin typeface="URWPalladioL"/>
              </a:rPr>
              <a:t>Zhou. Y, </a:t>
            </a:r>
            <a:r>
              <a:rPr lang="en-US" altLang="ko-Kore-KR" sz="1800" dirty="0" err="1">
                <a:effectLst/>
                <a:latin typeface="URWPalladioL"/>
              </a:rPr>
              <a:t>Tuzel</a:t>
            </a:r>
            <a:r>
              <a:rPr lang="en-US" altLang="ko-Kore-KR" sz="1800" dirty="0">
                <a:latin typeface="URWPalladioL"/>
              </a:rPr>
              <a:t>.</a:t>
            </a:r>
            <a:r>
              <a:rPr lang="en-US" altLang="ko-Kore-KR" sz="1800" dirty="0">
                <a:effectLst/>
                <a:latin typeface="URWPalladioL"/>
              </a:rPr>
              <a:t> O, “</a:t>
            </a:r>
            <a:r>
              <a:rPr lang="en-US" altLang="ko-Kore-KR" sz="1800" dirty="0" err="1">
                <a:effectLst/>
                <a:latin typeface="URWPalladioL"/>
              </a:rPr>
              <a:t>VoxelNet</a:t>
            </a:r>
            <a:r>
              <a:rPr lang="en-US" altLang="ko-Kore-KR" sz="1800" dirty="0">
                <a:effectLst/>
                <a:latin typeface="URWPalladioL"/>
              </a:rPr>
              <a:t>: End-to-End Learning for Point Cloud Based 3D Object Detection,” arXiv:1711.06396. </a:t>
            </a:r>
          </a:p>
          <a:p>
            <a:pPr marL="0" indent="0">
              <a:buNone/>
            </a:pPr>
            <a:endParaRPr lang="en-US" altLang="ko-Kore-KR" sz="1800" dirty="0">
              <a:latin typeface="URWPalladioL"/>
            </a:endParaRPr>
          </a:p>
          <a:p>
            <a:pPr marL="0" indent="0">
              <a:buNone/>
            </a:pPr>
            <a:r>
              <a:rPr lang="en-US" altLang="ko-Kore-KR" sz="1800" dirty="0">
                <a:effectLst/>
                <a:latin typeface="URWPalladioL"/>
              </a:rPr>
              <a:t>[2] Liu</a:t>
            </a:r>
            <a:r>
              <a:rPr lang="en-US" altLang="ko-Kore-KR" sz="1800" dirty="0">
                <a:latin typeface="URWPalladioL"/>
              </a:rPr>
              <a:t>.</a:t>
            </a:r>
            <a:r>
              <a:rPr lang="en-US" altLang="ko-Kore-KR" sz="1800" dirty="0">
                <a:effectLst/>
                <a:latin typeface="URWPalladioL"/>
              </a:rPr>
              <a:t> W, </a:t>
            </a:r>
            <a:r>
              <a:rPr lang="en-US" altLang="ko-Kore-KR" sz="1800" dirty="0" err="1">
                <a:effectLst/>
                <a:latin typeface="URWPalladioL"/>
              </a:rPr>
              <a:t>Anguelov</a:t>
            </a:r>
            <a:r>
              <a:rPr lang="en-US" altLang="ko-Kore-KR" sz="1800" dirty="0">
                <a:latin typeface="URWPalladioL"/>
              </a:rPr>
              <a:t>.</a:t>
            </a:r>
            <a:r>
              <a:rPr lang="en-US" altLang="ko-Kore-KR" sz="1800" dirty="0">
                <a:effectLst/>
                <a:latin typeface="URWPalladioL"/>
              </a:rPr>
              <a:t> D, Erhan. D, </a:t>
            </a:r>
            <a:r>
              <a:rPr lang="en-US" altLang="ko-Kore-KR" sz="1800" dirty="0" err="1">
                <a:effectLst/>
                <a:latin typeface="URWPalladioL"/>
              </a:rPr>
              <a:t>Szegedy</a:t>
            </a:r>
            <a:r>
              <a:rPr lang="en-US" altLang="ko-Kore-KR" sz="1800" dirty="0">
                <a:latin typeface="URWPalladioL"/>
              </a:rPr>
              <a:t>.</a:t>
            </a:r>
            <a:r>
              <a:rPr lang="en-US" altLang="ko-Kore-KR" sz="1800" dirty="0">
                <a:effectLst/>
                <a:latin typeface="URWPalladioL"/>
              </a:rPr>
              <a:t> C, Reed. S, Fu. C. Y, </a:t>
            </a:r>
            <a:r>
              <a:rPr lang="en-US" altLang="ko-Kore-KR" sz="1800" dirty="0">
                <a:latin typeface="URWPalladioL"/>
              </a:rPr>
              <a:t>and</a:t>
            </a:r>
            <a:r>
              <a:rPr lang="en-US" altLang="ko-Kore-KR" sz="1800" dirty="0">
                <a:effectLst/>
                <a:latin typeface="URWPalladioL"/>
              </a:rPr>
              <a:t> Berg. A. C, “SSD: Single Shot </a:t>
            </a:r>
            <a:r>
              <a:rPr lang="en-US" altLang="ko-Kore-KR" sz="1800" dirty="0" err="1">
                <a:latin typeface="URWPalladioL"/>
              </a:rPr>
              <a:t>M</a:t>
            </a:r>
            <a:r>
              <a:rPr lang="en-US" altLang="ko-Kore-KR" sz="1800" dirty="0" err="1">
                <a:effectLst/>
                <a:latin typeface="URWPalladioL"/>
              </a:rPr>
              <a:t>ultibox</a:t>
            </a:r>
            <a:r>
              <a:rPr lang="en-US" altLang="ko-Kore-KR" sz="1800" dirty="0">
                <a:effectLst/>
                <a:latin typeface="URWPalladioL"/>
              </a:rPr>
              <a:t> Detector,” </a:t>
            </a:r>
            <a:r>
              <a:rPr lang="en-US" altLang="ko-Kore-KR" sz="1800" i="1" dirty="0">
                <a:effectLst/>
                <a:latin typeface="URWPalladioL"/>
              </a:rPr>
              <a:t>in Proc. </a:t>
            </a:r>
            <a:r>
              <a:rPr lang="en-US" altLang="ko-Kore-KR" sz="1800" dirty="0">
                <a:effectLst/>
                <a:latin typeface="URWPalladioL"/>
              </a:rPr>
              <a:t>European Conference on Computer Vision (ECCV) 2016, p.21-37, Amsterdam, Netherlands, Oct 2016.</a:t>
            </a:r>
          </a:p>
          <a:p>
            <a:pPr marL="0" indent="0">
              <a:buNone/>
            </a:pPr>
            <a:endParaRPr lang="en-US" altLang="ko-Kore-KR" sz="1800" i="1" dirty="0">
              <a:latin typeface="URWPalladioL"/>
            </a:endParaRPr>
          </a:p>
          <a:p>
            <a:pPr marL="0" indent="0">
              <a:buNone/>
            </a:pPr>
            <a:r>
              <a:rPr lang="en-US" altLang="ko-KR" sz="1800" dirty="0">
                <a:effectLst/>
                <a:latin typeface="URWPalladioL"/>
              </a:rPr>
              <a:t>[3]</a:t>
            </a:r>
            <a:r>
              <a:rPr lang="ko-KR" altLang="en-US" sz="1800" dirty="0">
                <a:effectLst/>
                <a:latin typeface="URWPalladioL"/>
              </a:rPr>
              <a:t> </a:t>
            </a:r>
            <a:r>
              <a:rPr lang="en-US" altLang="ko-KR" sz="1800" dirty="0">
                <a:latin typeface="URWPalladioL"/>
              </a:rPr>
              <a:t>Sharma. V</a:t>
            </a:r>
            <a:r>
              <a:rPr lang="en-US" altLang="ko-KR" sz="1800" dirty="0">
                <a:effectLst/>
                <a:latin typeface="URWPalladioL"/>
              </a:rPr>
              <a:t>, “Sparse Submanifold Convolutions,” Geek Culture, </a:t>
            </a:r>
            <a:r>
              <a:rPr lang="en-US" altLang="ko-KR" sz="1800" dirty="0">
                <a:effectLst/>
                <a:latin typeface="URWPalladioL"/>
                <a:hlinkClick r:id="rId2"/>
              </a:rPr>
              <a:t>https://medium.com/geekculture/3d-sparse-sabmanifold-convolutions-eaa427b3a196</a:t>
            </a:r>
            <a:endParaRPr lang="en-US" altLang="ko-KR" sz="1800" dirty="0">
              <a:effectLst/>
              <a:latin typeface="URWPalladioL"/>
            </a:endParaRPr>
          </a:p>
          <a:p>
            <a:pPr marL="0" indent="0">
              <a:buNone/>
            </a:pPr>
            <a:endParaRPr lang="en-US" altLang="ko-Kore-KR" sz="1800" dirty="0">
              <a:latin typeface="URWPalladioL"/>
            </a:endParaRPr>
          </a:p>
          <a:p>
            <a:pPr marL="0" indent="0">
              <a:buNone/>
            </a:pPr>
            <a:r>
              <a:rPr lang="en-US" altLang="ko-Kore-KR" sz="1800" dirty="0">
                <a:effectLst/>
                <a:latin typeface="URWPalladioL"/>
              </a:rPr>
              <a:t>[4] Zhou. Z, “How does sparse convolution work,” Towards Data Science, </a:t>
            </a:r>
            <a:r>
              <a:rPr lang="en-US" altLang="ko-Kore-KR" sz="1800" dirty="0">
                <a:effectLst/>
                <a:latin typeface="URWPalladioL"/>
                <a:hlinkClick r:id="rId3"/>
              </a:rPr>
              <a:t>https://towardsdatascience.com/how-does-sparse-convolution-work-3257a0a8fd1</a:t>
            </a:r>
            <a:endParaRPr lang="en-US" altLang="ko-Kore-KR" sz="1800" dirty="0">
              <a:effectLst/>
              <a:latin typeface="URWPalladioL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A9CC59-D9AC-00BA-2366-0C3C16DD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89424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4DB1B-ACD5-A00B-28BE-0C5876E0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6000" dirty="0">
                <a:latin typeface="Arial Rounded MT Bold" panose="020F0704030504030204" pitchFamily="34" charset="0"/>
              </a:rPr>
              <a:t>Thank you</a:t>
            </a:r>
            <a:endParaRPr kumimoji="1" lang="ko-Kore-KR" altLang="en-US" sz="6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19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Introduction (2 / 2)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내용 개체 틀 13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CCED00B0-A351-C03F-D94C-408423FD5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6468" y="5443843"/>
            <a:ext cx="2190750" cy="1298222"/>
          </a:xfr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6CE33-29E3-3754-9C88-0CC2CF4C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588A6FE-AFF2-FE41-D532-19B05D04A6EE}"/>
              </a:ext>
            </a:extLst>
          </p:cNvPr>
          <p:cNvSpPr/>
          <p:nvPr/>
        </p:nvSpPr>
        <p:spPr>
          <a:xfrm>
            <a:off x="7696198" y="4791085"/>
            <a:ext cx="3211287" cy="489857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Region Proposal Network (RPN)</a:t>
            </a:r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DF2685A-2693-530C-712C-DB77EFA5FEFA}"/>
              </a:ext>
            </a:extLst>
          </p:cNvPr>
          <p:cNvSpPr/>
          <p:nvPr/>
        </p:nvSpPr>
        <p:spPr>
          <a:xfrm>
            <a:off x="7739743" y="3877333"/>
            <a:ext cx="3124200" cy="48985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Convolutional Middle Layers</a:t>
            </a:r>
            <a:endParaRPr kumimoji="1" lang="ko-Kore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8329945-B767-FD30-F8F1-8103CBDED8EC}"/>
              </a:ext>
            </a:extLst>
          </p:cNvPr>
          <p:cNvSpPr/>
          <p:nvPr/>
        </p:nvSpPr>
        <p:spPr>
          <a:xfrm>
            <a:off x="7739743" y="2870739"/>
            <a:ext cx="3124200" cy="48985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Feature Learning Network</a:t>
            </a:r>
            <a:endParaRPr kumimoji="1" lang="ko-Kore-KR" altLang="en-US" dirty="0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316E7CE-8DF0-C931-FA1B-B8D29069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7"/>
          <a:stretch/>
        </p:blipFill>
        <p:spPr>
          <a:xfrm>
            <a:off x="8206468" y="1435607"/>
            <a:ext cx="2190750" cy="126934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8EEC76-989B-A7C1-1795-2CC542C07255}"/>
              </a:ext>
            </a:extLst>
          </p:cNvPr>
          <p:cNvCxnSpPr>
            <a:stCxn id="16" idx="2"/>
            <a:endCxn id="10" idx="0"/>
          </p:cNvCxnSpPr>
          <p:nvPr/>
        </p:nvCxnSpPr>
        <p:spPr>
          <a:xfrm>
            <a:off x="9301843" y="2704955"/>
            <a:ext cx="0" cy="165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6BC0D6-08D7-C416-56FA-1CCF609DD36D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9301843" y="3360596"/>
            <a:ext cx="0" cy="516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CCE776-ACFA-39D2-8D01-50BF86A52F48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9301842" y="4367190"/>
            <a:ext cx="1" cy="423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0B73D3-DEBC-4A5A-5F68-2B6F0495487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9301842" y="5280942"/>
            <a:ext cx="1" cy="162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EF8D57-6A4B-41E8-E2BC-640DB1059E5E}"/>
              </a:ext>
            </a:extLst>
          </p:cNvPr>
          <p:cNvSpPr/>
          <p:nvPr/>
        </p:nvSpPr>
        <p:spPr>
          <a:xfrm>
            <a:off x="7500257" y="3733800"/>
            <a:ext cx="365760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내용 개체 틀 5">
            <a:extLst>
              <a:ext uri="{FF2B5EF4-FFF2-40B4-BE49-F238E27FC236}">
                <a16:creationId xmlns:a16="http://schemas.microsoft.com/office/drawing/2014/main" id="{25278C78-43C2-1A2C-EBA2-6CEF320E70E1}"/>
              </a:ext>
            </a:extLst>
          </p:cNvPr>
          <p:cNvSpPr txBox="1">
            <a:spLocks/>
          </p:cNvSpPr>
          <p:nvPr/>
        </p:nvSpPr>
        <p:spPr>
          <a:xfrm>
            <a:off x="772887" y="1558131"/>
            <a:ext cx="6607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Contribution</a:t>
            </a:r>
          </a:p>
          <a:p>
            <a:pPr lvl="1"/>
            <a:r>
              <a:rPr lang="en-US" altLang="ko-Kore-KR" sz="2000" dirty="0">
                <a:latin typeface="URWPalladioL"/>
              </a:rPr>
              <a:t>Apply </a:t>
            </a:r>
            <a:r>
              <a:rPr lang="en-US" altLang="ko-Kore-KR" sz="2000" b="1" dirty="0">
                <a:solidFill>
                  <a:srgbClr val="FF0000"/>
                </a:solidFill>
                <a:latin typeface="URWPalladioL"/>
              </a:rPr>
              <a:t>sparse convolution </a:t>
            </a:r>
            <a:r>
              <a:rPr lang="en-US" altLang="ko-Kore-KR" sz="2000" dirty="0">
                <a:latin typeface="URWPalladioL"/>
              </a:rPr>
              <a:t>in LiDAR-based object detection, thereby greatly increasing the speeds of training and inference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ore-KR" sz="2000" dirty="0">
              <a:latin typeface="CMSY10"/>
            </a:endParaRPr>
          </a:p>
          <a:p>
            <a:pPr lvl="1"/>
            <a:r>
              <a:rPr lang="en-US" altLang="ko-Kore-KR" sz="2000" dirty="0">
                <a:latin typeface="URWPalladioL"/>
              </a:rPr>
              <a:t>Propose a </a:t>
            </a:r>
            <a:r>
              <a:rPr lang="en-US" altLang="ko-Kore-KR" sz="2000" b="1" dirty="0">
                <a:solidFill>
                  <a:srgbClr val="FF0000"/>
                </a:solidFill>
                <a:latin typeface="URWPalladioL"/>
              </a:rPr>
              <a:t>novel angle loss regression </a:t>
            </a:r>
            <a:r>
              <a:rPr lang="en-US" altLang="ko-Kore-KR" sz="2000" dirty="0">
                <a:latin typeface="URWPalladioL"/>
              </a:rPr>
              <a:t>approach that demonstrates better orientation regression performance</a:t>
            </a:r>
          </a:p>
          <a:p>
            <a:pPr lvl="1"/>
            <a:endParaRPr lang="en-US" altLang="ko-Kore-KR" sz="2000" dirty="0">
              <a:latin typeface="CMSY10"/>
            </a:endParaRPr>
          </a:p>
          <a:p>
            <a:pPr lvl="1"/>
            <a:r>
              <a:rPr lang="en-US" altLang="ko-Kore-KR" sz="2000" dirty="0">
                <a:latin typeface="URWPalladioL"/>
              </a:rPr>
              <a:t>Introduce a </a:t>
            </a:r>
            <a:r>
              <a:rPr lang="en-US" altLang="ko-Kore-KR" sz="2000" b="1" dirty="0">
                <a:solidFill>
                  <a:srgbClr val="FF0000"/>
                </a:solidFill>
                <a:latin typeface="URWPalladioL"/>
              </a:rPr>
              <a:t>novel data augmentation </a:t>
            </a:r>
            <a:r>
              <a:rPr lang="en-US" altLang="ko-Kore-KR" sz="2000" dirty="0">
                <a:latin typeface="URWPalladioL"/>
              </a:rPr>
              <a:t>method for LiDAR-only learning problems that greatly increases the convergence speed and performance</a:t>
            </a:r>
            <a:endParaRPr lang="en-US" altLang="ko-Kore-KR" sz="2000" dirty="0">
              <a:latin typeface="CMSY10"/>
            </a:endParaRPr>
          </a:p>
        </p:txBody>
      </p:sp>
    </p:spTree>
    <p:extLst>
      <p:ext uri="{BB962C8B-B14F-4D97-AF65-F5344CB8AC3E}">
        <p14:creationId xmlns:p14="http://schemas.microsoft.com/office/powerpoint/2010/main" val="381150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Related Work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D5DC0D-77E8-3C5A-E7B0-0C68D61AD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790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ore-KR" dirty="0"/>
              <a:t>Front-View and Image-Based Methods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ko-Kore-KR" sz="2000" dirty="0">
                <a:latin typeface="URWPalladioL"/>
              </a:rPr>
              <a:t>H</a:t>
            </a:r>
            <a:r>
              <a:rPr lang="en-US" altLang="ko-Kore-KR" sz="2000" dirty="0">
                <a:effectLst/>
                <a:latin typeface="URWPalladioL"/>
              </a:rPr>
              <a:t>and-crafted feature maps, CNN</a:t>
            </a:r>
            <a:endParaRPr lang="en-US" altLang="ko-Kore-KR" dirty="0"/>
          </a:p>
          <a:p>
            <a:pPr lvl="1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ko-Kore-KR" sz="2000" dirty="0">
                <a:latin typeface="URWPalladioL"/>
              </a:rPr>
              <a:t>P</a:t>
            </a:r>
            <a:r>
              <a:rPr lang="en-US" altLang="ko-Kore-KR" sz="2000" dirty="0">
                <a:effectLst/>
                <a:latin typeface="URWPalladioL"/>
              </a:rPr>
              <a:t>oor performance for both BEV detection and 3D detection compared to other methods</a:t>
            </a:r>
            <a:endParaRPr lang="en-US" altLang="ko-Kore-KR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ko-Kore-KR" dirty="0"/>
              <a:t>Bird’s-Eyes-View-Based Methods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ko-Kore-KR" sz="2000" dirty="0" err="1"/>
              <a:t>ComplexYOLO</a:t>
            </a:r>
            <a:r>
              <a:rPr lang="en-US" altLang="ko-Kore-KR" sz="2000" dirty="0"/>
              <a:t>, (MV3D)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ko-Kore-KR" sz="2000" dirty="0">
                <a:latin typeface="URWPalladioL"/>
              </a:rPr>
              <a:t>M</a:t>
            </a:r>
            <a:r>
              <a:rPr lang="en-US" altLang="ko-Kore-KR" sz="2000" dirty="0">
                <a:effectLst/>
                <a:latin typeface="URWPalladioL"/>
              </a:rPr>
              <a:t>any data points are dropped when generating a BEV map, resulting in a considerable loss of information on the vertical axis</a:t>
            </a:r>
            <a:endParaRPr lang="en-US" altLang="ko-Kore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ore-KR" u="sng" dirty="0"/>
              <a:t>3D-Based Methods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ko-Kore-KR" sz="2000" dirty="0">
                <a:latin typeface="URWPalladioL"/>
              </a:rPr>
              <a:t>Vote3deep, </a:t>
            </a:r>
            <a:r>
              <a:rPr lang="en-US" altLang="ko-Kore-KR" sz="2000" dirty="0" err="1">
                <a:latin typeface="URWPalladioL"/>
              </a:rPr>
              <a:t>VoxelNet</a:t>
            </a:r>
            <a:endParaRPr lang="en-US" altLang="ko-Kore-KR" sz="2000" dirty="0">
              <a:latin typeface="URWPalladioL"/>
            </a:endParaRPr>
          </a:p>
          <a:p>
            <a:pPr lvl="1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ko-Kore-KR" sz="2000" dirty="0">
                <a:effectLst/>
                <a:latin typeface="URWPalladioL"/>
              </a:rPr>
              <a:t>The high computational cost of 3D CNNs</a:t>
            </a:r>
            <a:endParaRPr lang="en-US" altLang="ko-Kore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ore-KR" dirty="0"/>
              <a:t>Fusion-Based Methods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ko-Kore-KR" sz="2000" dirty="0"/>
              <a:t>Point Cloud + RGB -&gt; MV3D / 2D CNN + </a:t>
            </a:r>
            <a:r>
              <a:rPr lang="en-US" altLang="ko-Kore-KR" sz="2000" dirty="0" err="1"/>
              <a:t>PointNet</a:t>
            </a:r>
            <a:endParaRPr lang="en-US" altLang="ko-Kore-KR" sz="2000" dirty="0"/>
          </a:p>
          <a:p>
            <a:pPr lvl="1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ko-Kore-KR" sz="2000" dirty="0">
                <a:latin typeface="URWPalladioL"/>
              </a:rPr>
              <a:t>R</a:t>
            </a:r>
            <a:r>
              <a:rPr lang="en-US" altLang="ko-Kore-KR" sz="2000" dirty="0">
                <a:effectLst/>
                <a:latin typeface="URWPalladioL"/>
              </a:rPr>
              <a:t>estricted the environments </a:t>
            </a:r>
            <a:r>
              <a:rPr lang="en-US" altLang="ko-Kore-KR" sz="2000" dirty="0">
                <a:latin typeface="URWPalladioL"/>
              </a:rPr>
              <a:t>in </a:t>
            </a:r>
            <a:r>
              <a:rPr lang="en-US" altLang="ko-Kore-KR" sz="2000" dirty="0">
                <a:effectLst/>
                <a:latin typeface="URWPalladioL"/>
              </a:rPr>
              <a:t>which such methods can be used</a:t>
            </a:r>
            <a:endParaRPr lang="en-US" altLang="ko-Kore-KR" sz="28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A5C0F-BD88-50DD-7E18-2DA5EBB2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149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(1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8" descr="차트이(가) 표시된 사진&#10;&#10;자동 생성된 설명">
            <a:extLst>
              <a:ext uri="{FF2B5EF4-FFF2-40B4-BE49-F238E27FC236}">
                <a16:creationId xmlns:a16="http://schemas.microsoft.com/office/drawing/2014/main" id="{0860E0F6-999C-B6D0-D75C-E25A7A660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071" y="1742224"/>
            <a:ext cx="9372600" cy="2476500"/>
          </a:xfr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87269-7193-4978-DB9C-7C0BD3935E39}"/>
              </a:ext>
            </a:extLst>
          </p:cNvPr>
          <p:cNvSpPr txBox="1"/>
          <p:nvPr/>
        </p:nvSpPr>
        <p:spPr>
          <a:xfrm>
            <a:off x="1132116" y="1387623"/>
            <a:ext cx="3352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 Architecture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6F9BA-7CF6-C92E-5789-5DDD32C0168F}"/>
              </a:ext>
            </a:extLst>
          </p:cNvPr>
          <p:cNvSpPr txBox="1"/>
          <p:nvPr/>
        </p:nvSpPr>
        <p:spPr>
          <a:xfrm>
            <a:off x="1279071" y="5027732"/>
            <a:ext cx="9595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3 Components</a:t>
            </a:r>
          </a:p>
          <a:p>
            <a:pPr marL="914400" lvl="1" indent="-457200">
              <a:buFont typeface="+mj-lt"/>
              <a:buAutoNum type="arabicParenR"/>
            </a:pPr>
            <a:r>
              <a:rPr kumimoji="1" lang="en-US" altLang="ko-Kore-KR" sz="2000" dirty="0"/>
              <a:t>Voxel-wise Feature Extractor</a:t>
            </a:r>
          </a:p>
          <a:p>
            <a:pPr marL="914400" lvl="1" indent="-457200">
              <a:buFont typeface="+mj-lt"/>
              <a:buAutoNum type="arabicParenR"/>
            </a:pPr>
            <a:r>
              <a:rPr kumimoji="1" lang="en-US" altLang="ko-Kore-KR" sz="2000" dirty="0"/>
              <a:t>Sparse convolutional middle layers</a:t>
            </a:r>
          </a:p>
          <a:p>
            <a:pPr marL="914400" lvl="1" indent="-457200">
              <a:buFont typeface="+mj-lt"/>
              <a:buAutoNum type="arabicParenR"/>
            </a:pPr>
            <a:r>
              <a:rPr kumimoji="1" lang="en-US" altLang="ko-Kore-KR" sz="2000" dirty="0"/>
              <a:t>RPN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29000E8-0E4A-D5DF-BDBA-B4B1D649BCF2}"/>
              </a:ext>
            </a:extLst>
          </p:cNvPr>
          <p:cNvSpPr/>
          <p:nvPr/>
        </p:nvSpPr>
        <p:spPr>
          <a:xfrm>
            <a:off x="3156856" y="2013857"/>
            <a:ext cx="2895599" cy="234042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4ECE-17A6-969A-25E1-84865FE32E10}"/>
              </a:ext>
            </a:extLst>
          </p:cNvPr>
          <p:cNvSpPr txBox="1"/>
          <p:nvPr/>
        </p:nvSpPr>
        <p:spPr>
          <a:xfrm>
            <a:off x="4383199" y="4363940"/>
            <a:ext cx="4429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D49E4FA-94DB-14BD-303A-5201928409EC}"/>
              </a:ext>
            </a:extLst>
          </p:cNvPr>
          <p:cNvSpPr/>
          <p:nvPr/>
        </p:nvSpPr>
        <p:spPr>
          <a:xfrm>
            <a:off x="6142258" y="2013857"/>
            <a:ext cx="1333499" cy="2340429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7BFE9-E852-3421-BCC7-234ED2E5E2AE}"/>
              </a:ext>
            </a:extLst>
          </p:cNvPr>
          <p:cNvSpPr txBox="1"/>
          <p:nvPr/>
        </p:nvSpPr>
        <p:spPr>
          <a:xfrm>
            <a:off x="6587551" y="4358394"/>
            <a:ext cx="4429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B84C34-15A0-EB53-29BF-8671EFC0F179}"/>
              </a:ext>
            </a:extLst>
          </p:cNvPr>
          <p:cNvSpPr/>
          <p:nvPr/>
        </p:nvSpPr>
        <p:spPr>
          <a:xfrm>
            <a:off x="7570849" y="2013856"/>
            <a:ext cx="1023082" cy="234042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EF7ADD-7BE8-D2C5-7D0D-BC2F0D0D03CD}"/>
              </a:ext>
            </a:extLst>
          </p:cNvPr>
          <p:cNvSpPr txBox="1"/>
          <p:nvPr/>
        </p:nvSpPr>
        <p:spPr>
          <a:xfrm>
            <a:off x="7860934" y="4364143"/>
            <a:ext cx="4429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6535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(2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D71EC-C283-1A03-079B-3527ADEA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415"/>
            <a:ext cx="8863013" cy="4516460"/>
          </a:xfrm>
        </p:spPr>
        <p:txBody>
          <a:bodyPr>
            <a:normAutofit lnSpcReduction="10000"/>
          </a:bodyPr>
          <a:lstStyle/>
          <a:p>
            <a:r>
              <a:rPr lang="en-US" altLang="ko-Kore-KR" sz="2400" dirty="0"/>
              <a:t>Similar procedure to </a:t>
            </a:r>
            <a:r>
              <a:rPr lang="en-US" altLang="ko-Kore-KR" sz="2400" dirty="0" err="1"/>
              <a:t>VoxelNet</a:t>
            </a:r>
            <a:r>
              <a:rPr lang="en-US" altLang="ko-Kore-KR" sz="2400" baseline="30000" dirty="0"/>
              <a:t>[1]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ore-KR" sz="2000" dirty="0" err="1">
                <a:latin typeface="URWPalladioL"/>
              </a:rPr>
              <a:t>P</a:t>
            </a:r>
            <a:r>
              <a:rPr lang="en-US" altLang="ko-Kore-KR" sz="2000" dirty="0" err="1">
                <a:effectLst/>
                <a:latin typeface="URWPalladioL"/>
              </a:rPr>
              <a:t>reallocate</a:t>
            </a:r>
            <a:r>
              <a:rPr lang="en-US" altLang="ko-Kore-KR" sz="2000" dirty="0">
                <a:effectLst/>
                <a:latin typeface="URWPalladioL"/>
              </a:rPr>
              <a:t> buffers based on the specified limit on the number of voxels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ko-Kore-KR" sz="20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ore-KR" sz="2000" dirty="0">
                <a:latin typeface="URWPalladioL"/>
              </a:rPr>
              <a:t>I</a:t>
            </a:r>
            <a:r>
              <a:rPr lang="en-US" altLang="ko-Kore-KR" sz="2000" dirty="0">
                <a:effectLst/>
                <a:latin typeface="URWPalladioL"/>
              </a:rPr>
              <a:t>terate over the point cloud, assign the points to their associated voxels and save the voxel coordinates and the number of points per voxel</a:t>
            </a:r>
          </a:p>
          <a:p>
            <a:pPr marL="1371600" lvl="2" indent="-457200">
              <a:buFont typeface="+mj-lt"/>
              <a:buAutoNum type="arabicParenR"/>
            </a:pPr>
            <a:endParaRPr lang="en-US" altLang="ko-Kore-KR" dirty="0">
              <a:effectLst/>
              <a:latin typeface="URWPalladioL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ko-Kore-KR" sz="2000" dirty="0">
                <a:latin typeface="URWPalladioL"/>
              </a:rPr>
              <a:t>C</a:t>
            </a:r>
            <a:r>
              <a:rPr lang="en-US" altLang="ko-Kore-KR" sz="2000" dirty="0">
                <a:effectLst/>
                <a:latin typeface="URWPalladioL"/>
              </a:rPr>
              <a:t>heck the existence of the voxels based on a hash table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ore-KR" sz="1800" dirty="0"/>
              <a:t>Not exist in table, </a:t>
            </a:r>
            <a:r>
              <a:rPr lang="en-US" altLang="ko-Kore-KR" sz="1800" dirty="0">
                <a:latin typeface="URWPalladioL"/>
              </a:rPr>
              <a:t>S</a:t>
            </a:r>
            <a:r>
              <a:rPr lang="en-US" altLang="ko-Kore-KR" sz="1800" dirty="0">
                <a:effectLst/>
                <a:latin typeface="URWPalladioL"/>
              </a:rPr>
              <a:t>et the corresponding value </a:t>
            </a:r>
            <a:endParaRPr lang="en-US" altLang="ko-Kore-KR" sz="1800" dirty="0"/>
          </a:p>
          <a:p>
            <a:pPr marL="1371600" lvl="2" indent="-457200">
              <a:buFont typeface="+mj-lt"/>
              <a:buAutoNum type="arabicParenR"/>
            </a:pPr>
            <a:r>
              <a:rPr lang="en-US" altLang="ko-Kore-KR" sz="1800" dirty="0"/>
              <a:t>Otherwise, </a:t>
            </a:r>
            <a:r>
              <a:rPr lang="en-US" altLang="ko-Kore-KR" sz="1800" dirty="0">
                <a:latin typeface="URWPalladioL"/>
              </a:rPr>
              <a:t>I</a:t>
            </a:r>
            <a:r>
              <a:rPr lang="en-US" altLang="ko-Kore-KR" sz="1800" dirty="0">
                <a:effectLst/>
                <a:latin typeface="URWPalladioL"/>
              </a:rPr>
              <a:t>ncrement the number of voxels by one </a:t>
            </a:r>
            <a:endParaRPr lang="en-US" altLang="ko-Kore-KR" sz="1800" dirty="0"/>
          </a:p>
          <a:p>
            <a:pPr marL="914400" lvl="1" indent="-457200">
              <a:buFont typeface="+mj-lt"/>
              <a:buAutoNum type="arabicParenR"/>
            </a:pPr>
            <a:endParaRPr lang="en-US" altLang="ko-Kore-KR" sz="2000" dirty="0">
              <a:effectLst/>
              <a:latin typeface="URWPalladioL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ko-Kore-KR" sz="2000" dirty="0">
                <a:latin typeface="URWPalladioL"/>
              </a:rPr>
              <a:t>S</a:t>
            </a:r>
            <a:r>
              <a:rPr lang="en-US" altLang="ko-Kore-KR" sz="2000" dirty="0">
                <a:effectLst/>
                <a:latin typeface="URWPalladioL"/>
              </a:rPr>
              <a:t>top once the number of voxels reaches the specified limit </a:t>
            </a:r>
            <a:endParaRPr lang="en-US" altLang="ko-Kore-KR" sz="2000" dirty="0"/>
          </a:p>
          <a:p>
            <a:pPr marL="914400" lvl="1" indent="-457200">
              <a:buFont typeface="+mj-lt"/>
              <a:buAutoNum type="arabicParenR"/>
            </a:pPr>
            <a:endParaRPr lang="en-US" altLang="ko-Kore-KR" sz="20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ore-KR" sz="2000" dirty="0">
                <a:latin typeface="URWPalladioL"/>
              </a:rPr>
              <a:t>O</a:t>
            </a:r>
            <a:r>
              <a:rPr lang="en-US" altLang="ko-Kore-KR" sz="2000" dirty="0">
                <a:effectLst/>
                <a:latin typeface="URWPalladioL"/>
              </a:rPr>
              <a:t>btain all voxels, their coordinates and the number of points per voxel for the actual number of voxels</a:t>
            </a:r>
            <a:endParaRPr lang="en-US" altLang="ko-Kore-KR" sz="2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53A04-F61A-2420-9263-B5119ABAC599}"/>
              </a:ext>
            </a:extLst>
          </p:cNvPr>
          <p:cNvSpPr txBox="1"/>
          <p:nvPr/>
        </p:nvSpPr>
        <p:spPr>
          <a:xfrm>
            <a:off x="1132115" y="1387623"/>
            <a:ext cx="432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Point Cloud Grouping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5BC7C-18C3-A1E6-8E2B-F43DFFCF5D7F}"/>
              </a:ext>
            </a:extLst>
          </p:cNvPr>
          <p:cNvSpPr txBox="1"/>
          <p:nvPr/>
        </p:nvSpPr>
        <p:spPr>
          <a:xfrm>
            <a:off x="0" y="6532977"/>
            <a:ext cx="9701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Zhou. Y, </a:t>
            </a:r>
            <a:r>
              <a:rPr lang="en-US" altLang="ko-Kore-KR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Tuzel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.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 O, “</a:t>
            </a:r>
            <a:r>
              <a:rPr lang="en-US" altLang="ko-Kore-KR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VoxelNet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: End-to-End Learning for Point Cloud Based 3D Object Detection,” arXiv:1711.06396. </a:t>
            </a:r>
          </a:p>
        </p:txBody>
      </p:sp>
      <p:pic>
        <p:nvPicPr>
          <p:cNvPr id="9" name="그림 8" descr="도표, 텍스트이(가) 표시된 사진&#10;&#10;자동 생성된 설명">
            <a:extLst>
              <a:ext uri="{FF2B5EF4-FFF2-40B4-BE49-F238E27FC236}">
                <a16:creationId xmlns:a16="http://schemas.microsoft.com/office/drawing/2014/main" id="{0E7EFD80-E665-3015-4BDA-E6F67D6E5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9" t="36419" r="52259" b="13581"/>
          <a:stretch/>
        </p:blipFill>
        <p:spPr>
          <a:xfrm>
            <a:off x="9701213" y="4155120"/>
            <a:ext cx="2185986" cy="20636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A63DC6-841C-7E9F-482A-121FD3D8579C}"/>
              </a:ext>
            </a:extLst>
          </p:cNvPr>
          <p:cNvSpPr/>
          <p:nvPr/>
        </p:nvSpPr>
        <p:spPr>
          <a:xfrm>
            <a:off x="11644313" y="4629150"/>
            <a:ext cx="371475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D89F0-36A0-C0AD-CE31-7BC44B31C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865" y="1705795"/>
            <a:ext cx="2837613" cy="23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5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(3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>
            <a:off x="0" y="1322049"/>
            <a:ext cx="12192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53A04-F61A-2420-9263-B5119ABAC599}"/>
              </a:ext>
            </a:extLst>
          </p:cNvPr>
          <p:cNvSpPr txBox="1"/>
          <p:nvPr/>
        </p:nvSpPr>
        <p:spPr>
          <a:xfrm>
            <a:off x="1132115" y="1387623"/>
            <a:ext cx="432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Point Cloud Grouping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9">
                <a:extLst>
                  <a:ext uri="{FF2B5EF4-FFF2-40B4-BE49-F238E27FC236}">
                    <a16:creationId xmlns:a16="http://schemas.microsoft.com/office/drawing/2014/main" id="{07148E3C-0D32-B11C-53C3-1BCF337E53A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2463293"/>
              <a:ext cx="10908666" cy="2016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5533">
                      <a:extLst>
                        <a:ext uri="{9D8B030D-6E8A-4147-A177-3AD203B41FA5}">
                          <a16:colId xmlns:a16="http://schemas.microsoft.com/office/drawing/2014/main" val="2524912182"/>
                        </a:ext>
                      </a:extLst>
                    </a:gridCol>
                    <a:gridCol w="2911293">
                      <a:extLst>
                        <a:ext uri="{9D8B030D-6E8A-4147-A177-3AD203B41FA5}">
                          <a16:colId xmlns:a16="http://schemas.microsoft.com/office/drawing/2014/main" val="747609465"/>
                        </a:ext>
                      </a:extLst>
                    </a:gridCol>
                    <a:gridCol w="2800350">
                      <a:extLst>
                        <a:ext uri="{9D8B030D-6E8A-4147-A177-3AD203B41FA5}">
                          <a16:colId xmlns:a16="http://schemas.microsoft.com/office/drawing/2014/main" val="1904060262"/>
                        </a:ext>
                      </a:extLst>
                    </a:gridCol>
                    <a:gridCol w="3031490">
                      <a:extLst>
                        <a:ext uri="{9D8B030D-6E8A-4147-A177-3AD203B41FA5}">
                          <a16:colId xmlns:a16="http://schemas.microsoft.com/office/drawing/2014/main" val="4113209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Car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Pedestrian &amp; cyclist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Using in smaller Model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122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b="0" dirty="0"/>
                            <a:t>GT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b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ore-KR" b="0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altLang="ko-Kore-KR" b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ore-KR" b="0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altLang="ko-Kore-KR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ko-Kore-KR" dirty="0"/>
                            <a:t>  [m])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ore-KR" b="0" smtClean="0">
                                        <a:latin typeface="Cambria Math" panose="02040503050406030204" pitchFamily="18" charset="0"/>
                                      </a:rPr>
                                      <m:t>−3, 1</m:t>
                                    </m:r>
                                  </m:e>
                                </m:d>
                                <m:r>
                                  <a:rPr lang="en-US" altLang="ko-Kore-KR" b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ore-KR" b="0" smtClean="0">
                                        <a:latin typeface="Cambria Math" panose="02040503050406030204" pitchFamily="18" charset="0"/>
                                      </a:rPr>
                                      <m:t>−40, 40</m:t>
                                    </m:r>
                                  </m:e>
                                </m:d>
                                <m:r>
                                  <a:rPr lang="en-US" altLang="ko-Kore-KR" b="0" smtClean="0">
                                    <a:latin typeface="Cambria Math" panose="02040503050406030204" pitchFamily="18" charset="0"/>
                                  </a:rPr>
                                  <m:t>×[0, 70.4]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ore-KR" b="0" smtClean="0">
                                        <a:latin typeface="Cambria Math" panose="02040503050406030204" pitchFamily="18" charset="0"/>
                                      </a:rPr>
                                      <m:t>−3, 1</m:t>
                                    </m:r>
                                  </m:e>
                                </m:d>
                                <m:r>
                                  <a:rPr lang="en-US" altLang="ko-Kore-KR" b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ore-KR" b="0" smtClean="0">
                                        <a:latin typeface="Cambria Math" panose="02040503050406030204" pitchFamily="18" charset="0"/>
                                      </a:rPr>
                                      <m:t>−20, 20</m:t>
                                    </m:r>
                                  </m:e>
                                </m:d>
                                <m:r>
                                  <a:rPr lang="en-US" altLang="ko-Kore-KR" b="0" smtClean="0">
                                    <a:latin typeface="Cambria Math" panose="02040503050406030204" pitchFamily="18" charset="0"/>
                                  </a:rPr>
                                  <m:t>×[0, 48]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ore-KR" b="0" smtClean="0">
                                        <a:latin typeface="Cambria Math" panose="02040503050406030204" pitchFamily="18" charset="0"/>
                                      </a:rPr>
                                      <m:t>−3, 1</m:t>
                                    </m:r>
                                  </m:e>
                                </m:d>
                                <m:r>
                                  <a:rPr lang="en-US" altLang="ko-Kore-KR" b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ore-KR" b="0" smtClean="0">
                                        <a:latin typeface="Cambria Math" panose="02040503050406030204" pitchFamily="18" charset="0"/>
                                      </a:rPr>
                                      <m:t>−32, 32</m:t>
                                    </m:r>
                                  </m:e>
                                </m:d>
                                <m:r>
                                  <a:rPr lang="en-US" altLang="ko-Kore-KR" b="0" smtClean="0">
                                    <a:latin typeface="Cambria Math" panose="02040503050406030204" pitchFamily="18" charset="0"/>
                                  </a:rPr>
                                  <m:t>×[0, 52.8]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2502517"/>
                      </a:ext>
                    </a:extLst>
                  </a:tr>
                  <a:tr h="3511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1 Voxel size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=0.4, </m:t>
                                </m:r>
                                <m:sSub>
                                  <m:sSub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=0.2, </m:t>
                                </m:r>
                                <m:sSub>
                                  <m:sSub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8818504"/>
                      </a:ext>
                    </a:extLst>
                  </a:tr>
                  <a:tr h="3511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The number of points per a voxel</a:t>
                          </a:r>
                          <a:endParaRPr lang="ko-Kore-KR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35</a:t>
                          </a:r>
                          <a:endParaRPr lang="ko-Kore-KR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45</a:t>
                          </a:r>
                          <a:endParaRPr lang="ko-Kore-KR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-</a:t>
                          </a:r>
                          <a:endParaRPr lang="ko-Kore-KR" alt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4627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9">
                <a:extLst>
                  <a:ext uri="{FF2B5EF4-FFF2-40B4-BE49-F238E27FC236}">
                    <a16:creationId xmlns:a16="http://schemas.microsoft.com/office/drawing/2014/main" id="{07148E3C-0D32-B11C-53C3-1BCF337E53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4297297"/>
                  </p:ext>
                </p:extLst>
              </p:nvPr>
            </p:nvGraphicFramePr>
            <p:xfrm>
              <a:off x="838199" y="2463293"/>
              <a:ext cx="10908666" cy="174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5533">
                      <a:extLst>
                        <a:ext uri="{9D8B030D-6E8A-4147-A177-3AD203B41FA5}">
                          <a16:colId xmlns:a16="http://schemas.microsoft.com/office/drawing/2014/main" val="2524912182"/>
                        </a:ext>
                      </a:extLst>
                    </a:gridCol>
                    <a:gridCol w="2911293">
                      <a:extLst>
                        <a:ext uri="{9D8B030D-6E8A-4147-A177-3AD203B41FA5}">
                          <a16:colId xmlns:a16="http://schemas.microsoft.com/office/drawing/2014/main" val="747609465"/>
                        </a:ext>
                      </a:extLst>
                    </a:gridCol>
                    <a:gridCol w="2800350">
                      <a:extLst>
                        <a:ext uri="{9D8B030D-6E8A-4147-A177-3AD203B41FA5}">
                          <a16:colId xmlns:a16="http://schemas.microsoft.com/office/drawing/2014/main" val="1904060262"/>
                        </a:ext>
                      </a:extLst>
                    </a:gridCol>
                    <a:gridCol w="3031490">
                      <a:extLst>
                        <a:ext uri="{9D8B030D-6E8A-4147-A177-3AD203B41FA5}">
                          <a16:colId xmlns:a16="http://schemas.microsoft.com/office/drawing/2014/main" val="4113209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Car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Pedestrian &amp; cyclist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Using in smaller Model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122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00000" r="-404094" b="-2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74672" t="-100000" r="-201747" b="-2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80995" t="-100000" r="-109050" b="-2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59833" t="-100000" r="-837" b="-2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25025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1 Voxel size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4819" t="-206897" r="-290" b="-2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88185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The number of points per a voxel</a:t>
                          </a:r>
                          <a:endParaRPr lang="ko-Kore-KR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35</a:t>
                          </a:r>
                          <a:endParaRPr lang="ko-Kore-KR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45</a:t>
                          </a:r>
                          <a:endParaRPr lang="ko-Kore-KR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-</a:t>
                          </a:r>
                          <a:endParaRPr lang="ko-Kore-KR" alt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46273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378A031-4D96-94B5-7E6D-E93C8C0DB887}"/>
              </a:ext>
            </a:extLst>
          </p:cNvPr>
          <p:cNvSpPr txBox="1"/>
          <p:nvPr/>
        </p:nvSpPr>
        <p:spPr>
          <a:xfrm>
            <a:off x="838199" y="4614780"/>
            <a:ext cx="1061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000" dirty="0">
                <a:latin typeface="URWPalladioL"/>
              </a:rPr>
              <a:t>⇒ P</a:t>
            </a:r>
            <a:r>
              <a:rPr lang="en-US" altLang="ko-Kore-KR" sz="2000" dirty="0">
                <a:effectLst/>
                <a:latin typeface="URWPalladioL"/>
              </a:rPr>
              <a:t>edestrians and cyclists are smaller, and more points are needed for voxel-wise feature extraction </a:t>
            </a:r>
            <a:endParaRPr lang="en-US" altLang="ko-Kore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2319C-7BA0-E017-6D37-BF36369BF61D}"/>
              </a:ext>
            </a:extLst>
          </p:cNvPr>
          <p:cNvSpPr txBox="1"/>
          <p:nvPr/>
        </p:nvSpPr>
        <p:spPr>
          <a:xfrm>
            <a:off x="845776" y="2018459"/>
            <a:ext cx="204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000" dirty="0"/>
              <a:t>In KITTI dataset,</a:t>
            </a:r>
          </a:p>
        </p:txBody>
      </p:sp>
    </p:spTree>
    <p:extLst>
      <p:ext uri="{BB962C8B-B14F-4D97-AF65-F5344CB8AC3E}">
        <p14:creationId xmlns:p14="http://schemas.microsoft.com/office/powerpoint/2010/main" val="320275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A45E-BA0D-D7D3-EA0C-2E6E2AC7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rial Rounded MT Bold" panose="020F0704030504030204" pitchFamily="34" charset="0"/>
              </a:rPr>
              <a:t>SECOND Detector (4 / 14)</a:t>
            </a:r>
            <a:endParaRPr kumimoji="1" lang="ko-Kore-KR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C58B93-F345-08DA-FB10-D50FF34B5E47}"/>
              </a:ext>
            </a:extLst>
          </p:cNvPr>
          <p:cNvCxnSpPr>
            <a:cxnSpLocks/>
          </p:cNvCxnSpPr>
          <p:nvPr/>
        </p:nvCxnSpPr>
        <p:spPr>
          <a:xfrm flipH="1" flipV="1">
            <a:off x="0" y="1322049"/>
            <a:ext cx="12192000" cy="65574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37F98-C23C-ECE8-249A-C434BD9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FB0D-F0EB-DA4F-8A25-3F9CC8C70F0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9BF1A-48E4-857B-9BD3-A39D00806762}"/>
              </a:ext>
            </a:extLst>
          </p:cNvPr>
          <p:cNvSpPr txBox="1"/>
          <p:nvPr/>
        </p:nvSpPr>
        <p:spPr>
          <a:xfrm>
            <a:off x="1132115" y="1387623"/>
            <a:ext cx="432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Voxel-wise Feature Extractor</a:t>
            </a:r>
            <a:endParaRPr kumimoji="1" lang="ko-Kore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A9D7A-EDA2-5C5B-2E8D-F4B85300C541}"/>
              </a:ext>
            </a:extLst>
          </p:cNvPr>
          <p:cNvSpPr txBox="1"/>
          <p:nvPr/>
        </p:nvSpPr>
        <p:spPr>
          <a:xfrm>
            <a:off x="0" y="6532977"/>
            <a:ext cx="9701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Zhou. Y, </a:t>
            </a:r>
            <a:r>
              <a:rPr lang="en-US" altLang="ko-Kore-KR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Tuzel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RWPalladioL"/>
              </a:rPr>
              <a:t>.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 O, “</a:t>
            </a:r>
            <a:r>
              <a:rPr lang="en-US" altLang="ko-Kore-KR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VoxelNet</a:t>
            </a:r>
            <a:r>
              <a:rPr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URWPalladioL"/>
              </a:rPr>
              <a:t>: End-to-End Learning for Point Cloud Based 3D Object Detection,” arXiv:1711.06396. 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5EF0F3D6-9DA2-1718-A8AB-E684DA0D1385}"/>
              </a:ext>
            </a:extLst>
          </p:cNvPr>
          <p:cNvSpPr txBox="1">
            <a:spLocks/>
          </p:cNvSpPr>
          <p:nvPr/>
        </p:nvSpPr>
        <p:spPr>
          <a:xfrm>
            <a:off x="838201" y="1976415"/>
            <a:ext cx="6742470" cy="4516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2400" dirty="0"/>
              <a:t>Similar procedure to </a:t>
            </a:r>
            <a:r>
              <a:rPr lang="en-US" altLang="ko-Kore-KR" sz="2400" dirty="0" err="1"/>
              <a:t>VoxelNet</a:t>
            </a:r>
            <a:r>
              <a:rPr lang="en-US" altLang="ko-Kore-KR" sz="2400" baseline="30000" dirty="0"/>
              <a:t>[1]</a:t>
            </a:r>
          </a:p>
          <a:p>
            <a:pPr lvl="1"/>
            <a:r>
              <a:rPr lang="en-US" altLang="ko-Kore-KR" sz="2000" dirty="0"/>
              <a:t>Use a voxel feature encoding (VFE) layer</a:t>
            </a:r>
          </a:p>
          <a:p>
            <a:pPr lvl="1"/>
            <a:endParaRPr lang="en-US" altLang="ko-Kore-KR" sz="20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ore-KR" sz="1800" dirty="0">
                <a:latin typeface="URWPalladioL"/>
              </a:rPr>
              <a:t>T</a:t>
            </a:r>
            <a:r>
              <a:rPr lang="en-US" altLang="ko-Kore-KR" sz="1800" dirty="0">
                <a:effectLst/>
                <a:latin typeface="URWPalladioL"/>
              </a:rPr>
              <a:t>ake all points in the same voxel as inpu</a:t>
            </a:r>
            <a:r>
              <a:rPr lang="en-US" altLang="ko-Kore-KR" sz="1800" dirty="0">
                <a:latin typeface="URWPalladioL"/>
              </a:rPr>
              <a:t>t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ko-Kore-KR" sz="1800" dirty="0">
              <a:latin typeface="URWPalladioL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ko-Kore-KR" sz="1800" dirty="0">
                <a:latin typeface="URWPalladioL"/>
              </a:rPr>
              <a:t>U</a:t>
            </a:r>
            <a:r>
              <a:rPr lang="en-US" altLang="ko-Kore-KR" sz="1800" dirty="0">
                <a:effectLst/>
                <a:latin typeface="URWPalladioL"/>
              </a:rPr>
              <a:t>se a fully connected network (FCN = Linear layer + BN layer + </a:t>
            </a:r>
            <a:r>
              <a:rPr lang="en-US" altLang="ko-Kore-KR" sz="1800" dirty="0" err="1">
                <a:effectLst/>
                <a:latin typeface="URWPalladioL"/>
              </a:rPr>
              <a:t>ReLU</a:t>
            </a:r>
            <a:r>
              <a:rPr lang="en-US" altLang="ko-Kore-KR" sz="1800" dirty="0">
                <a:effectLst/>
                <a:latin typeface="URWPalladioL"/>
              </a:rPr>
              <a:t> layer) to extract pointwise features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ko-Kore-KR" sz="1800" dirty="0">
              <a:latin typeface="URWPalladioL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ko-Kore-KR" sz="1800" dirty="0">
                <a:latin typeface="URWPalladioL"/>
              </a:rPr>
              <a:t>U</a:t>
            </a:r>
            <a:r>
              <a:rPr lang="en-US" altLang="ko-Kore-KR" sz="1800" dirty="0">
                <a:effectLst/>
                <a:latin typeface="URWPalladioL"/>
              </a:rPr>
              <a:t>se element-wise max pooling to obtain the locally aggregated features for each voxel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ko-Kore-KR" sz="18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ore-KR" sz="1800" dirty="0"/>
              <a:t>Concatenate the locally aggregated features and the point-wise features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ko-Kore-KR" sz="1400" dirty="0"/>
          </a:p>
          <a:p>
            <a:pPr marL="914400" lvl="1" indent="-457200">
              <a:buFont typeface="+mj-lt"/>
              <a:buAutoNum type="arabicParenR"/>
            </a:pPr>
            <a:endParaRPr lang="en-US" altLang="ko-Kore-KR" sz="1800" dirty="0"/>
          </a:p>
          <a:p>
            <a:pPr marL="914400" lvl="1" indent="-457200">
              <a:buFont typeface="+mj-lt"/>
              <a:buAutoNum type="arabicParenR"/>
            </a:pPr>
            <a:endParaRPr lang="en-US" altLang="ko-Kore-KR" sz="2000" dirty="0"/>
          </a:p>
        </p:txBody>
      </p:sp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074B20D9-5F1C-BB34-867A-74DA02316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3" r="8968"/>
          <a:stretch/>
        </p:blipFill>
        <p:spPr>
          <a:xfrm>
            <a:off x="7580671" y="2647612"/>
            <a:ext cx="448350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2435</Words>
  <Application>Microsoft Office PowerPoint</Application>
  <PresentationFormat>와이드스크린</PresentationFormat>
  <Paragraphs>420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CMSY10</vt:lpstr>
      <vt:lpstr>URWPalladioL</vt:lpstr>
      <vt:lpstr>시스템 서체 일반체</vt:lpstr>
      <vt:lpstr>Arial</vt:lpstr>
      <vt:lpstr>Arial Rounded MT Bold</vt:lpstr>
      <vt:lpstr>Calibri</vt:lpstr>
      <vt:lpstr>Calibri Light</vt:lpstr>
      <vt:lpstr>Cambria Math</vt:lpstr>
      <vt:lpstr>Wingdings</vt:lpstr>
      <vt:lpstr>Office 테마</vt:lpstr>
      <vt:lpstr>SECOND: Sparsely Embedded Convolutional Detection</vt:lpstr>
      <vt:lpstr>Outline</vt:lpstr>
      <vt:lpstr>Introduction (1 / 2)</vt:lpstr>
      <vt:lpstr>Introduction (2 / 2)</vt:lpstr>
      <vt:lpstr>Related Work</vt:lpstr>
      <vt:lpstr>SECOND Detector (1 / 14)</vt:lpstr>
      <vt:lpstr>SECOND Detector (2 / 14)</vt:lpstr>
      <vt:lpstr>SECOND Detector (3 / 14)</vt:lpstr>
      <vt:lpstr>SECOND Detector (4 / 14)</vt:lpstr>
      <vt:lpstr>SECOND Detector (5 / 14)</vt:lpstr>
      <vt:lpstr>GEMM (im2col)</vt:lpstr>
      <vt:lpstr>SECOND Detector (6 / 14)</vt:lpstr>
      <vt:lpstr>SECOND Detector (7 / 14)</vt:lpstr>
      <vt:lpstr>SECOND Detector (8 / 14)</vt:lpstr>
      <vt:lpstr>PowerPoint 프레젠테이션</vt:lpstr>
      <vt:lpstr>PowerPoint 프레젠테이션</vt:lpstr>
      <vt:lpstr>SECOND Detector (9 / 14)</vt:lpstr>
      <vt:lpstr>SECOND Detector (10 / 14)</vt:lpstr>
      <vt:lpstr>SECOND Detector (11 / 14)</vt:lpstr>
      <vt:lpstr>SECOND Detector (12 / 14)</vt:lpstr>
      <vt:lpstr>SECOND Detector (13 / 14)</vt:lpstr>
      <vt:lpstr>SECOND Detector (14 / 14)</vt:lpstr>
      <vt:lpstr>SECOND Detector (14 / 14)</vt:lpstr>
      <vt:lpstr>Experiments (1 / 5)</vt:lpstr>
      <vt:lpstr>Experiments (2 / 5)</vt:lpstr>
      <vt:lpstr>Experiments (3 / 5)</vt:lpstr>
      <vt:lpstr>Experiments (4 / 5)</vt:lpstr>
      <vt:lpstr>Experiments (5 / 5)</vt:lpstr>
      <vt:lpstr>Conclusion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SECOND: Sparsely Embedded Convolutional Detection</dc:title>
  <dc:creator>김대식</dc:creator>
  <cp:lastModifiedBy>근주</cp:lastModifiedBy>
  <cp:revision>50</cp:revision>
  <dcterms:created xsi:type="dcterms:W3CDTF">2023-03-27T04:42:37Z</dcterms:created>
  <dcterms:modified xsi:type="dcterms:W3CDTF">2023-04-05T08:48:43Z</dcterms:modified>
</cp:coreProperties>
</file>